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67" r:id="rId3"/>
    <p:sldId id="268" r:id="rId4"/>
    <p:sldId id="316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7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C263007F-7F2B-4611-9165-940CAA0E3A5D}">
          <p14:sldIdLst>
            <p14:sldId id="256"/>
            <p14:sldId id="267"/>
            <p14:sldId id="268"/>
            <p14:sldId id="316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92066" autoAdjust="0"/>
  </p:normalViewPr>
  <p:slideViewPr>
    <p:cSldViewPr>
      <p:cViewPr varScale="1">
        <p:scale>
          <a:sx n="69" d="100"/>
          <a:sy n="69" d="100"/>
        </p:scale>
        <p:origin x="111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9829A-6BEA-4081-80F1-1781354D31DE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BA92F-9A2C-499F-BFBF-DD106A286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7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6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1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9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8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7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6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69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50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A7CB-37B0-4623-A7B2-BD341A289C86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42F7D-D1F9-40D9-B652-BFB8B15F6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8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Computational Physics</a:t>
            </a:r>
            <a:br>
              <a:rPr lang="en-US" dirty="0" smtClean="0"/>
            </a:br>
            <a:r>
              <a:rPr lang="en-US" dirty="0" smtClean="0"/>
              <a:t>(Lecture 1</a:t>
            </a:r>
            <a:r>
              <a:rPr lang="en-US" dirty="0"/>
              <a:t>9</a:t>
            </a:r>
            <a:r>
              <a:rPr lang="en-US" dirty="0" smtClean="0"/>
              <a:t>)	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PHY4061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2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Perceptrons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smtClean="0"/>
              <a:t>Developed </a:t>
            </a:r>
            <a:r>
              <a:rPr lang="en-US" dirty="0"/>
              <a:t>in the 1950s and 1960s </a:t>
            </a:r>
            <a:endParaRPr lang="en-US" dirty="0" smtClean="0"/>
          </a:p>
          <a:p>
            <a:pPr lvl="1"/>
            <a:r>
              <a:rPr lang="en-US" dirty="0" smtClean="0"/>
              <a:t>by Frank </a:t>
            </a:r>
            <a:r>
              <a:rPr lang="en-US" dirty="0"/>
              <a:t>Rosenblatt, inspired by earlier work by Warren McCulloch and Walter Pitts. </a:t>
            </a:r>
            <a:endParaRPr lang="en-US" dirty="0" smtClean="0"/>
          </a:p>
          <a:p>
            <a:r>
              <a:rPr lang="en-US" dirty="0" smtClean="0"/>
              <a:t>Today</a:t>
            </a:r>
            <a:r>
              <a:rPr lang="en-US" dirty="0"/>
              <a:t>, it's more common to use other models of artificial neurons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much modern work on neural networks, the main neuron model used </a:t>
            </a:r>
            <a:r>
              <a:rPr lang="en-US" dirty="0" smtClean="0"/>
              <a:t>the </a:t>
            </a:r>
            <a:r>
              <a:rPr lang="en-US" dirty="0"/>
              <a:t>sigmoid neuron. </a:t>
            </a:r>
          </a:p>
        </p:txBody>
      </p:sp>
    </p:spTree>
    <p:extLst>
      <p:ext uri="{BB962C8B-B14F-4D97-AF65-F5344CB8AC3E}">
        <p14:creationId xmlns:p14="http://schemas.microsoft.com/office/powerpoint/2010/main" val="366268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do </a:t>
            </a:r>
            <a:r>
              <a:rPr lang="en-US" dirty="0" err="1"/>
              <a:t>perceptrons</a:t>
            </a:r>
            <a:r>
              <a:rPr lang="en-US" dirty="0"/>
              <a:t> work?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perceptron takes several binary inputs, </a:t>
            </a:r>
            <a:r>
              <a:rPr lang="en-US" dirty="0" smtClean="0"/>
              <a:t>x1,x2…., </a:t>
            </a:r>
            <a:r>
              <a:rPr lang="en-US" dirty="0"/>
              <a:t>and produces a single binary output:</a:t>
            </a:r>
          </a:p>
        </p:txBody>
      </p:sp>
      <p:pic>
        <p:nvPicPr>
          <p:cNvPr id="3074" name="Picture 2" descr="http://neuralnetworksanddeeplearning.com/images/tikz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429000"/>
            <a:ext cx="26670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866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Rosenblatt proposed a simple rule to compute the output. </a:t>
            </a:r>
            <a:endParaRPr lang="en-US" dirty="0" smtClean="0"/>
          </a:p>
          <a:p>
            <a:r>
              <a:rPr lang="en-US" i="1" dirty="0"/>
              <a:t>W</a:t>
            </a:r>
            <a:r>
              <a:rPr lang="en-US" i="1" dirty="0" smtClean="0"/>
              <a:t>eights</a:t>
            </a:r>
            <a:r>
              <a:rPr lang="en-US" dirty="0"/>
              <a:t>, w1,w2</a:t>
            </a:r>
            <a:r>
              <a:rPr lang="en-US" dirty="0" smtClean="0"/>
              <a:t>,…</a:t>
            </a:r>
          </a:p>
          <a:p>
            <a:pPr lvl="1"/>
            <a:r>
              <a:rPr lang="en-US" dirty="0" smtClean="0"/>
              <a:t>real </a:t>
            </a:r>
            <a:r>
              <a:rPr lang="en-US" dirty="0"/>
              <a:t>numbers expressing the importance of the respective inputs to the output.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neuron's output, </a:t>
            </a:r>
            <a:r>
              <a:rPr lang="en-US" dirty="0" smtClean="0"/>
              <a:t>0</a:t>
            </a:r>
            <a:r>
              <a:rPr lang="en-US" dirty="0"/>
              <a:t> or </a:t>
            </a:r>
            <a:r>
              <a:rPr lang="en-US" dirty="0" smtClean="0"/>
              <a:t>1</a:t>
            </a:r>
            <a:r>
              <a:rPr lang="en-US" dirty="0"/>
              <a:t>, is determined by whether the weighted sum ∑</a:t>
            </a:r>
            <a:r>
              <a:rPr lang="en-US" baseline="-25000" dirty="0" err="1" smtClean="0"/>
              <a:t>j</a:t>
            </a:r>
            <a:r>
              <a:rPr lang="en-US" dirty="0" err="1" smtClean="0"/>
              <a:t>w</a:t>
            </a:r>
            <a:r>
              <a:rPr lang="en-US" baseline="-25000" dirty="0" err="1" smtClean="0"/>
              <a:t>j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/>
              <a:t> is less than or greater than some </a:t>
            </a:r>
            <a:r>
              <a:rPr lang="en-US" i="1" dirty="0"/>
              <a:t>threshold value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Just </a:t>
            </a:r>
            <a:r>
              <a:rPr lang="en-US" dirty="0"/>
              <a:t>like the weights, the threshold is a real number which is a parameter of the neuron. </a:t>
            </a:r>
            <a:endParaRPr lang="en-US" dirty="0" smtClean="0"/>
          </a:p>
          <a:p>
            <a:pPr lvl="2"/>
            <a:r>
              <a:rPr lang="en-US" dirty="0" smtClean="0"/>
              <a:t>output=   0  if</a:t>
            </a:r>
            <a:r>
              <a:rPr lang="en-US" dirty="0"/>
              <a:t> </a:t>
            </a:r>
            <a:r>
              <a:rPr lang="en-US" dirty="0" smtClean="0"/>
              <a:t>    ∑</a:t>
            </a:r>
            <a:r>
              <a:rPr lang="en-US" baseline="-25000" dirty="0" err="1"/>
              <a:t>j</a:t>
            </a:r>
            <a:r>
              <a:rPr lang="en-US" dirty="0" err="1"/>
              <a:t>w</a:t>
            </a:r>
            <a:r>
              <a:rPr lang="en-US" baseline="-25000" dirty="0" err="1"/>
              <a:t>j</a:t>
            </a:r>
            <a:r>
              <a:rPr lang="en-US" dirty="0" err="1"/>
              <a:t>x</a:t>
            </a:r>
            <a:r>
              <a:rPr lang="en-US" baseline="-25000" dirty="0" err="1"/>
              <a:t>j</a:t>
            </a:r>
            <a:r>
              <a:rPr lang="en-US" dirty="0"/>
              <a:t>≤ </a:t>
            </a:r>
            <a:r>
              <a:rPr lang="en-US" dirty="0" smtClean="0"/>
              <a:t>threshold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smtClean="0"/>
              <a:t>	    1    if  </a:t>
            </a:r>
            <a:r>
              <a:rPr lang="en-US" dirty="0"/>
              <a:t>  ∑</a:t>
            </a:r>
            <a:r>
              <a:rPr lang="en-US" baseline="-25000" dirty="0" err="1"/>
              <a:t>j</a:t>
            </a:r>
            <a:r>
              <a:rPr lang="en-US" dirty="0" err="1"/>
              <a:t>w</a:t>
            </a:r>
            <a:r>
              <a:rPr lang="en-US" baseline="-25000" dirty="0" err="1"/>
              <a:t>j</a:t>
            </a:r>
            <a:r>
              <a:rPr lang="en-US" dirty="0" err="1"/>
              <a:t>x</a:t>
            </a:r>
            <a:r>
              <a:rPr lang="en-US" baseline="-25000" dirty="0" err="1"/>
              <a:t>j</a:t>
            </a:r>
            <a:r>
              <a:rPr lang="en-US" baseline="-25000" dirty="0"/>
              <a:t> </a:t>
            </a:r>
            <a:r>
              <a:rPr lang="en-US" dirty="0" smtClean="0"/>
              <a:t>&gt;</a:t>
            </a:r>
            <a:r>
              <a:rPr lang="en-US" dirty="0"/>
              <a:t> </a:t>
            </a:r>
            <a:r>
              <a:rPr lang="en-US" dirty="0" smtClean="0"/>
              <a:t>threshold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0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example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There's </a:t>
            </a:r>
            <a:r>
              <a:rPr lang="en-US" dirty="0"/>
              <a:t>going to be a cheese festival in your city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Whether or not to go?</a:t>
            </a:r>
          </a:p>
          <a:p>
            <a:r>
              <a:rPr lang="en-US" dirty="0" smtClean="0"/>
              <a:t>Make </a:t>
            </a:r>
            <a:r>
              <a:rPr lang="en-US" dirty="0"/>
              <a:t>your decision by weighing up three factors:</a:t>
            </a:r>
          </a:p>
          <a:p>
            <a:pPr lvl="1"/>
            <a:r>
              <a:rPr lang="en-US" dirty="0"/>
              <a:t>Is the weather good?</a:t>
            </a:r>
          </a:p>
          <a:p>
            <a:pPr lvl="1"/>
            <a:r>
              <a:rPr lang="en-US" dirty="0"/>
              <a:t>Does your boyfriend or girlfriend want to accompany you?</a:t>
            </a:r>
          </a:p>
          <a:p>
            <a:pPr lvl="1"/>
            <a:r>
              <a:rPr lang="en-US" dirty="0"/>
              <a:t>Is the festival near public transit? (You don't own a car).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38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represent these three factors </a:t>
            </a:r>
            <a:r>
              <a:rPr lang="en-US" dirty="0" smtClean="0"/>
              <a:t>	</a:t>
            </a:r>
            <a:r>
              <a:rPr lang="en-US" dirty="0"/>
              <a:t> </a:t>
            </a:r>
            <a:r>
              <a:rPr lang="en-US" dirty="0" smtClean="0"/>
              <a:t>by x1,x2 </a:t>
            </a:r>
            <a:r>
              <a:rPr lang="en-US" dirty="0"/>
              <a:t>and </a:t>
            </a:r>
            <a:r>
              <a:rPr lang="en-US" dirty="0" smtClean="0"/>
              <a:t>x3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instance, </a:t>
            </a:r>
            <a:r>
              <a:rPr lang="en-US" dirty="0" smtClean="0"/>
              <a:t>we'd </a:t>
            </a:r>
            <a:r>
              <a:rPr lang="en-US" dirty="0"/>
              <a:t>have </a:t>
            </a:r>
            <a:r>
              <a:rPr lang="en-US" dirty="0" smtClean="0"/>
              <a:t>x1=1</a:t>
            </a:r>
            <a:r>
              <a:rPr lang="en-US" dirty="0"/>
              <a:t> if the weather is good, </a:t>
            </a:r>
            <a:r>
              <a:rPr lang="en-US" altLang="zh-CN" dirty="0" smtClean="0"/>
              <a:t>x</a:t>
            </a:r>
            <a:r>
              <a:rPr lang="en-US" dirty="0" smtClean="0"/>
              <a:t>1=0</a:t>
            </a:r>
            <a:r>
              <a:rPr lang="en-US" dirty="0"/>
              <a:t> if the weather is bad. </a:t>
            </a:r>
            <a:endParaRPr lang="en-US" dirty="0" smtClean="0"/>
          </a:p>
          <a:p>
            <a:pPr lvl="1"/>
            <a:r>
              <a:rPr lang="en-US" dirty="0"/>
              <a:t> </a:t>
            </a:r>
            <a:r>
              <a:rPr lang="en-US" dirty="0" smtClean="0"/>
              <a:t>x2=1 if </a:t>
            </a:r>
            <a:r>
              <a:rPr lang="en-US" dirty="0"/>
              <a:t>your boyfriend or girlfriend wants to go, and </a:t>
            </a:r>
            <a:r>
              <a:rPr lang="en-US" dirty="0" smtClean="0"/>
              <a:t>x2=0</a:t>
            </a:r>
            <a:r>
              <a:rPr lang="en-US" dirty="0"/>
              <a:t> if not. And similarly again for </a:t>
            </a:r>
            <a:r>
              <a:rPr lang="en-US" dirty="0" smtClean="0"/>
              <a:t>x3</a:t>
            </a:r>
            <a:r>
              <a:rPr lang="en-US" dirty="0"/>
              <a:t> and public transit.</a:t>
            </a:r>
          </a:p>
        </p:txBody>
      </p:sp>
    </p:spTree>
    <p:extLst>
      <p:ext uri="{BB962C8B-B14F-4D97-AF65-F5344CB8AC3E}">
        <p14:creationId xmlns:p14="http://schemas.microsoft.com/office/powerpoint/2010/main" val="331556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</a:t>
            </a:r>
            <a:r>
              <a:rPr lang="en-US" dirty="0"/>
              <a:t>you absolutely adore </a:t>
            </a:r>
            <a:r>
              <a:rPr lang="en-US" dirty="0" smtClean="0"/>
              <a:t>cheese</a:t>
            </a:r>
          </a:p>
          <a:p>
            <a:pPr lvl="1"/>
            <a:r>
              <a:rPr lang="en-US" dirty="0" smtClean="0"/>
              <a:t>You're </a:t>
            </a:r>
            <a:r>
              <a:rPr lang="en-US" dirty="0"/>
              <a:t>happy to go to the festival even if your boyfriend or girlfriend is uninterested and the festival is hard to get to. </a:t>
            </a:r>
            <a:endParaRPr lang="en-US" dirty="0" smtClean="0"/>
          </a:p>
          <a:p>
            <a:pPr lvl="1"/>
            <a:r>
              <a:rPr lang="en-US" dirty="0" smtClean="0"/>
              <a:t>Perhaps </a:t>
            </a:r>
            <a:r>
              <a:rPr lang="en-US" dirty="0"/>
              <a:t>you really loathe bad weather, and there's no way you'd go to the festival if the weather is bad.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/>
              <a:t>can use </a:t>
            </a:r>
            <a:r>
              <a:rPr lang="en-US" dirty="0" err="1"/>
              <a:t>perceptrons</a:t>
            </a:r>
            <a:r>
              <a:rPr lang="en-US" dirty="0"/>
              <a:t> to model this kind of decision-making. </a:t>
            </a:r>
          </a:p>
        </p:txBody>
      </p:sp>
    </p:spTree>
    <p:extLst>
      <p:ext uri="{BB962C8B-B14F-4D97-AF65-F5344CB8AC3E}">
        <p14:creationId xmlns:p14="http://schemas.microsoft.com/office/powerpoint/2010/main" val="222069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One way to do this is to choose a weight </a:t>
            </a:r>
            <a:r>
              <a:rPr lang="en-US" dirty="0" smtClean="0"/>
              <a:t>w1=6 for </a:t>
            </a:r>
            <a:r>
              <a:rPr lang="en-US" dirty="0"/>
              <a:t>the weather, and </a:t>
            </a:r>
            <a:r>
              <a:rPr lang="en-US" dirty="0" smtClean="0"/>
              <a:t>w2=2</a:t>
            </a:r>
            <a:r>
              <a:rPr lang="en-US" dirty="0"/>
              <a:t> and </a:t>
            </a:r>
            <a:r>
              <a:rPr lang="en-US" dirty="0" smtClean="0"/>
              <a:t>w3=2</a:t>
            </a:r>
            <a:r>
              <a:rPr lang="en-US" dirty="0"/>
              <a:t> for the other conditions. </a:t>
            </a:r>
            <a:endParaRPr lang="en-US" dirty="0" smtClean="0"/>
          </a:p>
          <a:p>
            <a:pPr marL="742950" lvl="2" indent="-342900"/>
            <a:r>
              <a:rPr lang="en-US" dirty="0" smtClean="0"/>
              <a:t>Now you see an example of importance sampling.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larger value of </a:t>
            </a:r>
            <a:r>
              <a:rPr lang="en-US" dirty="0" smtClean="0"/>
              <a:t>w1</a:t>
            </a:r>
            <a:r>
              <a:rPr lang="en-US" dirty="0"/>
              <a:t> </a:t>
            </a:r>
            <a:r>
              <a:rPr lang="en-US" dirty="0" smtClean="0"/>
              <a:t>=&gt; </a:t>
            </a:r>
          </a:p>
          <a:p>
            <a:pPr marL="742950" lvl="2" indent="-342900"/>
            <a:r>
              <a:rPr lang="en-US" dirty="0" smtClean="0"/>
              <a:t>the </a:t>
            </a:r>
            <a:r>
              <a:rPr lang="en-US" dirty="0"/>
              <a:t>weather matters a lot to </a:t>
            </a:r>
            <a:r>
              <a:rPr lang="en-US" dirty="0" smtClean="0"/>
              <a:t>you</a:t>
            </a:r>
          </a:p>
          <a:p>
            <a:pPr marL="0" lvl="1" indent="0">
              <a:buNone/>
            </a:pPr>
            <a:r>
              <a:rPr lang="en-US" dirty="0" smtClean="0"/>
              <a:t>Suppose </a:t>
            </a:r>
            <a:r>
              <a:rPr lang="en-US" dirty="0"/>
              <a:t>you choose a threshold of </a:t>
            </a:r>
            <a:r>
              <a:rPr lang="en-US" dirty="0" smtClean="0"/>
              <a:t>5</a:t>
            </a:r>
            <a:r>
              <a:rPr lang="en-US" dirty="0"/>
              <a:t> for the perceptron. </a:t>
            </a:r>
            <a:endParaRPr lang="en-US" dirty="0" smtClean="0"/>
          </a:p>
          <a:p>
            <a:pPr marL="742950" lvl="2" indent="-342900"/>
            <a:r>
              <a:rPr lang="en-US" dirty="0" smtClean="0"/>
              <a:t>With </a:t>
            </a:r>
            <a:r>
              <a:rPr lang="en-US" dirty="0"/>
              <a:t>these choices, the perceptron implements the desired decision-making model, </a:t>
            </a:r>
            <a:endParaRPr lang="en-US" dirty="0" smtClean="0"/>
          </a:p>
          <a:p>
            <a:pPr marL="742950" lvl="2" indent="-342900"/>
            <a:r>
              <a:rPr lang="en-US" dirty="0" smtClean="0"/>
              <a:t>Outputting</a:t>
            </a:r>
            <a:r>
              <a:rPr lang="en-US" dirty="0"/>
              <a:t> </a:t>
            </a:r>
            <a:r>
              <a:rPr lang="en-US" dirty="0" smtClean="0"/>
              <a:t>1</a:t>
            </a:r>
            <a:r>
              <a:rPr lang="en-US" dirty="0"/>
              <a:t> whenever the weather is good, and </a:t>
            </a:r>
            <a:r>
              <a:rPr lang="en-US" dirty="0" smtClean="0"/>
              <a:t>0</a:t>
            </a:r>
            <a:r>
              <a:rPr lang="en-US" dirty="0"/>
              <a:t> whenever the weather is bad. </a:t>
            </a:r>
          </a:p>
        </p:txBody>
      </p:sp>
    </p:spTree>
    <p:extLst>
      <p:ext uri="{BB962C8B-B14F-4D97-AF65-F5344CB8AC3E}">
        <p14:creationId xmlns:p14="http://schemas.microsoft.com/office/powerpoint/2010/main" val="425204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Varying </a:t>
            </a:r>
            <a:r>
              <a:rPr lang="en-US" dirty="0"/>
              <a:t>the weights and the threshold, </a:t>
            </a:r>
            <a:endParaRPr lang="en-US" dirty="0" smtClean="0"/>
          </a:p>
          <a:p>
            <a:pPr lvl="1"/>
            <a:r>
              <a:rPr lang="en-US" dirty="0" smtClean="0"/>
              <a:t>we </a:t>
            </a:r>
            <a:r>
              <a:rPr lang="en-US" dirty="0"/>
              <a:t>can get different models of decision-making</a:t>
            </a:r>
            <a:r>
              <a:rPr lang="en-US" dirty="0" smtClean="0"/>
              <a:t>.</a:t>
            </a:r>
          </a:p>
          <a:p>
            <a:r>
              <a:rPr lang="en-US" altLang="zh-CN" dirty="0" smtClean="0"/>
              <a:t>S</a:t>
            </a:r>
            <a:r>
              <a:rPr lang="en-US" dirty="0" smtClean="0"/>
              <a:t>uppose </a:t>
            </a:r>
            <a:r>
              <a:rPr lang="en-US" dirty="0"/>
              <a:t>we instead chose a threshold of </a:t>
            </a:r>
            <a:r>
              <a:rPr lang="en-US" dirty="0" smtClean="0"/>
              <a:t>3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perceptron would decide that you should go to the festival whenever the weather was good </a:t>
            </a:r>
            <a:r>
              <a:rPr lang="en-US" i="1" dirty="0"/>
              <a:t>or</a:t>
            </a:r>
            <a:r>
              <a:rPr lang="en-US" dirty="0"/>
              <a:t> when both the festival was near public transit </a:t>
            </a:r>
            <a:r>
              <a:rPr lang="en-US" i="1" dirty="0"/>
              <a:t>and</a:t>
            </a:r>
            <a:r>
              <a:rPr lang="en-US" dirty="0"/>
              <a:t> your boyfriend or girlfriend was willing to join you. </a:t>
            </a:r>
            <a:endParaRPr lang="en-US" dirty="0" smtClean="0"/>
          </a:p>
          <a:p>
            <a:r>
              <a:rPr lang="en-US" dirty="0" smtClean="0"/>
              <a:t>It'd </a:t>
            </a:r>
            <a:r>
              <a:rPr lang="en-US" dirty="0"/>
              <a:t>be a different model of decision-making. </a:t>
            </a:r>
          </a:p>
          <a:p>
            <a:r>
              <a:rPr lang="en-US" dirty="0" smtClean="0"/>
              <a:t>Dropping </a:t>
            </a:r>
            <a:r>
              <a:rPr lang="en-US" dirty="0"/>
              <a:t>the threshold means you're more willing to go to the festival.</a:t>
            </a:r>
          </a:p>
        </p:txBody>
      </p:sp>
    </p:spTree>
    <p:extLst>
      <p:ext uri="{BB962C8B-B14F-4D97-AF65-F5344CB8AC3E}">
        <p14:creationId xmlns:p14="http://schemas.microsoft.com/office/powerpoint/2010/main" val="54538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example </a:t>
            </a:r>
            <a:r>
              <a:rPr lang="en-US" dirty="0"/>
              <a:t>illustrates is how a perceptron can weigh up different kinds of evidence in order to make decisions.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it should seem plausible that a complex network of </a:t>
            </a:r>
            <a:r>
              <a:rPr lang="en-US" dirty="0" err="1"/>
              <a:t>perceptrons</a:t>
            </a:r>
            <a:r>
              <a:rPr lang="en-US" dirty="0"/>
              <a:t> could make quite subtle decisions:</a:t>
            </a:r>
          </a:p>
        </p:txBody>
      </p:sp>
      <p:pic>
        <p:nvPicPr>
          <p:cNvPr id="4098" name="Picture 2" descr="http://neuralnetworksanddeeplearning.com/images/tikz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25144"/>
            <a:ext cx="5143500" cy="200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18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this network, the first column of </a:t>
            </a:r>
            <a:r>
              <a:rPr lang="en-US" dirty="0" err="1"/>
              <a:t>perceptrons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first </a:t>
            </a:r>
            <a:r>
              <a:rPr lang="en-US" i="1" dirty="0"/>
              <a:t>layer</a:t>
            </a:r>
            <a:r>
              <a:rPr lang="en-US" dirty="0"/>
              <a:t> of </a:t>
            </a:r>
            <a:r>
              <a:rPr lang="en-US" dirty="0" err="1"/>
              <a:t>perceptrons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en-US" dirty="0" smtClean="0"/>
              <a:t> </a:t>
            </a:r>
            <a:r>
              <a:rPr lang="en-US" dirty="0"/>
              <a:t>is making three very simple </a:t>
            </a:r>
            <a:r>
              <a:rPr lang="en-US" dirty="0" smtClean="0"/>
              <a:t>decisions. </a:t>
            </a:r>
          </a:p>
          <a:p>
            <a:pPr lvl="1"/>
            <a:r>
              <a:rPr lang="en-US" dirty="0" smtClean="0"/>
              <a:t>Each </a:t>
            </a:r>
            <a:r>
              <a:rPr lang="en-US" dirty="0"/>
              <a:t>of those </a:t>
            </a:r>
            <a:r>
              <a:rPr lang="en-US" dirty="0" err="1"/>
              <a:t>perceptrons</a:t>
            </a:r>
            <a:r>
              <a:rPr lang="en-US" dirty="0"/>
              <a:t> </a:t>
            </a:r>
            <a:r>
              <a:rPr lang="en-US" dirty="0" smtClean="0"/>
              <a:t>in the second layer is </a:t>
            </a:r>
            <a:r>
              <a:rPr lang="en-US" dirty="0"/>
              <a:t>making a decision by weighing up the results from the first layer of decision-making.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this way a perceptron in the second layer can make a decision at a more complex and more abstract level than </a:t>
            </a:r>
            <a:r>
              <a:rPr lang="en-US" dirty="0" err="1"/>
              <a:t>perceptrons</a:t>
            </a:r>
            <a:r>
              <a:rPr lang="en-US" dirty="0"/>
              <a:t> in the first layer.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even more complex decisions can be made by the perceptron in the third layer. In this way, a many-layer network of </a:t>
            </a:r>
            <a:r>
              <a:rPr lang="en-US" dirty="0" err="1"/>
              <a:t>perceptrons</a:t>
            </a:r>
            <a:r>
              <a:rPr lang="en-US" dirty="0"/>
              <a:t> can engage in sophisticated decision making.</a:t>
            </a:r>
          </a:p>
        </p:txBody>
      </p:sp>
    </p:spTree>
    <p:extLst>
      <p:ext uri="{BB962C8B-B14F-4D97-AF65-F5344CB8AC3E}">
        <p14:creationId xmlns:p14="http://schemas.microsoft.com/office/powerpoint/2010/main" val="398348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16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neural nets to recognize handwritten digits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3645024"/>
            <a:ext cx="8229600" cy="4525963"/>
          </a:xfrm>
        </p:spPr>
        <p:txBody>
          <a:bodyPr/>
          <a:lstStyle/>
          <a:p>
            <a:r>
              <a:rPr lang="en-US" dirty="0"/>
              <a:t>http://neuralnetworksanddeeplearning.com/chap1.html</a:t>
            </a:r>
          </a:p>
        </p:txBody>
      </p:sp>
    </p:spTree>
    <p:extLst>
      <p:ext uri="{BB962C8B-B14F-4D97-AF65-F5344CB8AC3E}">
        <p14:creationId xmlns:p14="http://schemas.microsoft.com/office/powerpoint/2010/main" val="377539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Two </a:t>
            </a:r>
            <a:r>
              <a:rPr lang="en-US" dirty="0"/>
              <a:t>notational </a:t>
            </a:r>
            <a:r>
              <a:rPr lang="en-US" dirty="0" smtClean="0"/>
              <a:t>changes. </a:t>
            </a:r>
          </a:p>
          <a:p>
            <a:r>
              <a:rPr lang="en-US" dirty="0" smtClean="0"/>
              <a:t>To </a:t>
            </a:r>
            <a:r>
              <a:rPr lang="en-US" dirty="0"/>
              <a:t>write ∑</a:t>
            </a:r>
            <a:r>
              <a:rPr lang="en-US" baseline="-25000" dirty="0" err="1" smtClean="0"/>
              <a:t>j</a:t>
            </a:r>
            <a:r>
              <a:rPr lang="en-US" dirty="0" err="1" smtClean="0"/>
              <a:t>w</a:t>
            </a:r>
            <a:r>
              <a:rPr lang="en-US" baseline="-25000" dirty="0" err="1" smtClean="0"/>
              <a:t>j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/>
              <a:t> as a dot product, </a:t>
            </a:r>
            <a:r>
              <a:rPr lang="en-US" dirty="0" err="1"/>
              <a:t>w⋅x</a:t>
            </a:r>
            <a:r>
              <a:rPr lang="en-US" dirty="0"/>
              <a:t>≡∑</a:t>
            </a:r>
            <a:r>
              <a:rPr lang="en-US" baseline="-25000" dirty="0" err="1" smtClean="0"/>
              <a:t>j</a:t>
            </a:r>
            <a:r>
              <a:rPr lang="en-US" dirty="0" err="1" smtClean="0"/>
              <a:t>w</a:t>
            </a:r>
            <a:r>
              <a:rPr lang="en-US" baseline="-25000" dirty="0" err="1" smtClean="0"/>
              <a:t>j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 smtClean="0"/>
              <a:t>, </a:t>
            </a:r>
            <a:r>
              <a:rPr lang="en-US" dirty="0"/>
              <a:t>where </a:t>
            </a:r>
            <a:r>
              <a:rPr lang="en-US" dirty="0" smtClean="0"/>
              <a:t>w</a:t>
            </a:r>
            <a:r>
              <a:rPr lang="en-US" dirty="0"/>
              <a:t> and </a:t>
            </a:r>
            <a:r>
              <a:rPr lang="en-US" dirty="0" smtClean="0"/>
              <a:t>x</a:t>
            </a:r>
            <a:r>
              <a:rPr lang="en-US" dirty="0"/>
              <a:t> are vectors </a:t>
            </a:r>
            <a:endParaRPr lang="en-US" dirty="0" smtClean="0"/>
          </a:p>
          <a:p>
            <a:pPr lvl="1"/>
            <a:r>
              <a:rPr lang="en-US" dirty="0" smtClean="0"/>
              <a:t>whose </a:t>
            </a:r>
            <a:r>
              <a:rPr lang="en-US" dirty="0"/>
              <a:t>components are the weights and inputs, respectively.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move the threshold to the other side of the inequality, </a:t>
            </a:r>
            <a:endParaRPr lang="en-US" dirty="0" smtClean="0"/>
          </a:p>
          <a:p>
            <a:pPr lvl="1"/>
            <a:r>
              <a:rPr lang="en-US" dirty="0" smtClean="0"/>
              <a:t>replace </a:t>
            </a:r>
            <a:r>
              <a:rPr lang="en-US" dirty="0"/>
              <a:t>it by what's known as the perceptron's </a:t>
            </a:r>
            <a:r>
              <a:rPr lang="en-US" i="1" dirty="0"/>
              <a:t>bias</a:t>
            </a:r>
            <a:r>
              <a:rPr lang="en-US" dirty="0"/>
              <a:t>, </a:t>
            </a:r>
            <a:endParaRPr lang="en-US" dirty="0" smtClean="0"/>
          </a:p>
          <a:p>
            <a:pPr lvl="2"/>
            <a:r>
              <a:rPr lang="en-US" dirty="0" smtClean="0"/>
              <a:t>b</a:t>
            </a:r>
            <a:r>
              <a:rPr lang="en-US" dirty="0"/>
              <a:t>≡−</a:t>
            </a:r>
            <a:r>
              <a:rPr lang="en-US" dirty="0" smtClean="0"/>
              <a:t>threshold. </a:t>
            </a:r>
          </a:p>
          <a:p>
            <a:r>
              <a:rPr lang="en-US" dirty="0" smtClean="0"/>
              <a:t>the </a:t>
            </a:r>
            <a:r>
              <a:rPr lang="en-US" dirty="0"/>
              <a:t>perceptron rule can be rewritten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output= 0, if</a:t>
            </a:r>
            <a:r>
              <a:rPr lang="en-US" dirty="0"/>
              <a:t> w⋅x+b≤</a:t>
            </a:r>
            <a:r>
              <a:rPr lang="en-US" dirty="0" smtClean="0"/>
              <a:t>0</a:t>
            </a:r>
          </a:p>
          <a:p>
            <a:pPr marL="457200" lvl="1" indent="0">
              <a:buNone/>
            </a:pPr>
            <a:r>
              <a:rPr lang="en-US" dirty="0" smtClean="0"/>
              <a:t>                    1, if</a:t>
            </a:r>
            <a:r>
              <a:rPr lang="en-US" dirty="0"/>
              <a:t> 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 smtClean="0"/>
              <a:t>&gt;0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8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Bias 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measure of how easy it is to get the perceptron to output a </a:t>
            </a:r>
            <a:r>
              <a:rPr lang="en-US" dirty="0" smtClean="0"/>
              <a:t>1. </a:t>
            </a:r>
          </a:p>
          <a:p>
            <a:pPr lvl="1"/>
            <a:r>
              <a:rPr lang="en-US" dirty="0" smtClean="0"/>
              <a:t>Or a </a:t>
            </a:r>
            <a:r>
              <a:rPr lang="en-US" dirty="0"/>
              <a:t>measure of how easy it is to get the perceptron to </a:t>
            </a:r>
            <a:r>
              <a:rPr lang="en-US" i="1" dirty="0"/>
              <a:t>fire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really big bias, </a:t>
            </a:r>
            <a:endParaRPr lang="en-US" dirty="0" smtClean="0"/>
          </a:p>
          <a:p>
            <a:pPr lvl="2"/>
            <a:r>
              <a:rPr lang="en-US" dirty="0" smtClean="0"/>
              <a:t>extremely </a:t>
            </a:r>
            <a:r>
              <a:rPr lang="en-US" dirty="0"/>
              <a:t>easy </a:t>
            </a:r>
            <a:r>
              <a:rPr lang="en-US" dirty="0" smtClean="0"/>
              <a:t>to </a:t>
            </a:r>
            <a:r>
              <a:rPr lang="en-US" dirty="0"/>
              <a:t>output a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Very </a:t>
            </a:r>
            <a:r>
              <a:rPr lang="en-US" dirty="0"/>
              <a:t>negative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 </a:t>
            </a:r>
            <a:r>
              <a:rPr lang="en-US" dirty="0"/>
              <a:t>difficult </a:t>
            </a:r>
            <a:r>
              <a:rPr lang="en-US" dirty="0" smtClean="0"/>
              <a:t>to </a:t>
            </a:r>
            <a:r>
              <a:rPr lang="en-US" dirty="0"/>
              <a:t>output a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169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</a:t>
            </a:r>
            <a:r>
              <a:rPr lang="en-US" dirty="0" smtClean="0"/>
              <a:t>Usage of </a:t>
            </a:r>
            <a:r>
              <a:rPr lang="en-US" dirty="0" err="1" smtClean="0"/>
              <a:t>perceptrons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/>
              <a:t>to compute the elementary logical functions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suppose we have a perceptron with two inputs, each with weight </a:t>
            </a:r>
            <a:r>
              <a:rPr lang="en-US" dirty="0" smtClean="0"/>
              <a:t>−</a:t>
            </a:r>
            <a:r>
              <a:rPr lang="en-US" dirty="0"/>
              <a:t>2, and an overall bias of </a:t>
            </a:r>
            <a:r>
              <a:rPr lang="en-US" dirty="0" smtClean="0"/>
              <a:t>3</a:t>
            </a:r>
            <a:r>
              <a:rPr lang="en-US" dirty="0"/>
              <a:t>. Here's our perceptron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5122" name="Picture 2" descr="http://neuralnetworksanddeeplearning.com/images/tikz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437112"/>
            <a:ext cx="2381250" cy="9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00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Input</a:t>
            </a:r>
            <a:r>
              <a:rPr lang="en-US" dirty="0"/>
              <a:t> </a:t>
            </a:r>
            <a:r>
              <a:rPr lang="en-US" dirty="0" smtClean="0"/>
              <a:t>0 0</a:t>
            </a:r>
            <a:r>
              <a:rPr lang="en-US" dirty="0"/>
              <a:t> produces output </a:t>
            </a:r>
            <a:r>
              <a:rPr lang="en-US" dirty="0" smtClean="0"/>
              <a:t>1</a:t>
            </a:r>
            <a:r>
              <a:rPr lang="en-US" dirty="0"/>
              <a:t>, </a:t>
            </a:r>
          </a:p>
          <a:p>
            <a:r>
              <a:rPr lang="en-US" dirty="0" smtClean="0"/>
              <a:t>Inputs</a:t>
            </a:r>
            <a:r>
              <a:rPr lang="en-US" dirty="0"/>
              <a:t> </a:t>
            </a:r>
            <a:r>
              <a:rPr lang="en-US" dirty="0" smtClean="0"/>
              <a:t>0 1</a:t>
            </a:r>
            <a:r>
              <a:rPr lang="en-US" dirty="0"/>
              <a:t> and </a:t>
            </a:r>
            <a:r>
              <a:rPr lang="en-US" dirty="0" smtClean="0"/>
              <a:t>1 0</a:t>
            </a:r>
            <a:r>
              <a:rPr lang="en-US" dirty="0"/>
              <a:t> produce output </a:t>
            </a:r>
            <a:r>
              <a:rPr lang="en-US" dirty="0" smtClean="0"/>
              <a:t>1</a:t>
            </a:r>
          </a:p>
          <a:p>
            <a:r>
              <a:rPr lang="en-US" dirty="0" smtClean="0"/>
              <a:t>Input</a:t>
            </a:r>
            <a:r>
              <a:rPr lang="en-US" dirty="0"/>
              <a:t> </a:t>
            </a:r>
            <a:r>
              <a:rPr lang="en-US" dirty="0" smtClean="0"/>
              <a:t>1 1 produces </a:t>
            </a:r>
            <a:r>
              <a:rPr lang="en-US" dirty="0"/>
              <a:t>output </a:t>
            </a:r>
            <a:r>
              <a:rPr lang="en-US" dirty="0" smtClean="0"/>
              <a:t>0</a:t>
            </a:r>
            <a:r>
              <a:rPr lang="en-US" dirty="0"/>
              <a:t>, </a:t>
            </a:r>
            <a:r>
              <a:rPr lang="en-US" dirty="0" smtClean="0"/>
              <a:t>	</a:t>
            </a:r>
          </a:p>
          <a:p>
            <a:r>
              <a:rPr lang="en-US" dirty="0" smtClean="0"/>
              <a:t>And </a:t>
            </a:r>
            <a:r>
              <a:rPr lang="en-US" dirty="0"/>
              <a:t>so our perceptron implements a NAND gate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Therefore all the logical gates in your computer form a subset of </a:t>
            </a:r>
            <a:r>
              <a:rPr lang="en-US" dirty="0" err="1" smtClean="0"/>
              <a:t>perceptrons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5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 NAND example shows </a:t>
            </a:r>
            <a:endParaRPr lang="en-US" dirty="0" smtClean="0"/>
          </a:p>
          <a:p>
            <a:pPr lvl="1"/>
            <a:r>
              <a:rPr lang="en-US" dirty="0" smtClean="0"/>
              <a:t>we </a:t>
            </a:r>
            <a:r>
              <a:rPr lang="en-US" dirty="0"/>
              <a:t>can use </a:t>
            </a:r>
            <a:r>
              <a:rPr lang="en-US" dirty="0" err="1"/>
              <a:t>perceptrons</a:t>
            </a:r>
            <a:r>
              <a:rPr lang="en-US" dirty="0"/>
              <a:t> to compute simple logical functions.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fact, we can use networks of </a:t>
            </a:r>
            <a:r>
              <a:rPr lang="en-US" dirty="0" err="1"/>
              <a:t>perceptrons</a:t>
            </a:r>
            <a:r>
              <a:rPr lang="en-US" dirty="0"/>
              <a:t> to compute </a:t>
            </a:r>
            <a:r>
              <a:rPr lang="en-US" i="1" dirty="0"/>
              <a:t>any</a:t>
            </a:r>
            <a:r>
              <a:rPr lang="en-US" dirty="0"/>
              <a:t> logical function at all. 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example, we can use NAND gates to build a circuit which adds two bits, </a:t>
            </a:r>
            <a:r>
              <a:rPr lang="en-US" dirty="0" smtClean="0"/>
              <a:t>x1</a:t>
            </a:r>
            <a:r>
              <a:rPr lang="en-US" dirty="0"/>
              <a:t> and </a:t>
            </a:r>
            <a:r>
              <a:rPr lang="en-US" dirty="0" smtClean="0"/>
              <a:t>x2</a:t>
            </a:r>
            <a:r>
              <a:rPr lang="en-US" dirty="0"/>
              <a:t>. This requires computing the bitwise sum, x1⊕</a:t>
            </a:r>
            <a:r>
              <a:rPr lang="en-US" dirty="0" smtClean="0"/>
              <a:t>x2, </a:t>
            </a:r>
            <a:r>
              <a:rPr lang="en-US" dirty="0"/>
              <a:t>as well as a carry bit which is set to </a:t>
            </a:r>
            <a:r>
              <a:rPr lang="en-US" dirty="0" smtClean="0"/>
              <a:t>1</a:t>
            </a:r>
            <a:r>
              <a:rPr lang="en-US" dirty="0"/>
              <a:t> when both </a:t>
            </a:r>
            <a:r>
              <a:rPr lang="en-US" dirty="0" smtClean="0"/>
              <a:t>x1</a:t>
            </a:r>
            <a:r>
              <a:rPr lang="en-US" dirty="0"/>
              <a:t> and </a:t>
            </a:r>
            <a:r>
              <a:rPr lang="en-US" dirty="0" smtClean="0"/>
              <a:t>x2</a:t>
            </a:r>
            <a:r>
              <a:rPr lang="en-US" dirty="0"/>
              <a:t> are </a:t>
            </a:r>
            <a:r>
              <a:rPr lang="en-US" dirty="0" smtClean="0"/>
              <a:t>1</a:t>
            </a:r>
            <a:r>
              <a:rPr lang="en-US" dirty="0"/>
              <a:t>, i.e., the carry bit is just the bitwise product </a:t>
            </a:r>
            <a:r>
              <a:rPr lang="en-US" dirty="0" smtClean="0"/>
              <a:t>x1, x2: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87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ttp://neuralnetworksanddeeplearning.com/images/tikz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7840462" cy="2422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neuralnetworksanddeeplearning.com/images/tikz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613" y="3861048"/>
            <a:ext cx="448627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11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notable aspect of this network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output from the leftmost perceptron is used twice as input to the bottommost perceptron.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we don't want to allow this kind of thing, </a:t>
            </a:r>
            <a:endParaRPr lang="en-US" dirty="0" smtClean="0"/>
          </a:p>
          <a:p>
            <a:pPr lvl="1"/>
            <a:r>
              <a:rPr lang="en-US" dirty="0" smtClean="0"/>
              <a:t>it's </a:t>
            </a:r>
            <a:r>
              <a:rPr lang="en-US" dirty="0"/>
              <a:t>possible to simply merge the two lines, into a single connection with a weight of -4 instead of two connections with -2 weights. </a:t>
            </a:r>
            <a:endParaRPr lang="en-US" dirty="0" smtClean="0"/>
          </a:p>
        </p:txBody>
      </p:sp>
      <p:pic>
        <p:nvPicPr>
          <p:cNvPr id="7170" name="Picture 2" descr="http://neuralnetworksanddeeplearning.com/images/tikz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554" y="4877381"/>
            <a:ext cx="448627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51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conventional to draw an extra layer of </a:t>
            </a:r>
            <a:r>
              <a:rPr lang="en-US" dirty="0" err="1"/>
              <a:t>perceptrons</a:t>
            </a:r>
            <a:r>
              <a:rPr lang="en-US" dirty="0"/>
              <a:t> - the </a:t>
            </a:r>
            <a:r>
              <a:rPr lang="en-US" i="1" dirty="0"/>
              <a:t>input layer</a:t>
            </a:r>
            <a:r>
              <a:rPr lang="en-US" dirty="0"/>
              <a:t>- to encode the inputs:</a:t>
            </a:r>
          </a:p>
        </p:txBody>
      </p:sp>
      <p:pic>
        <p:nvPicPr>
          <p:cNvPr id="8195" name="Picture 3" descr="http://neuralnetworksanddeeplearning.com/images/tikz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56992"/>
            <a:ext cx="4552950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72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adder example demonstrates how a network of </a:t>
            </a:r>
            <a:r>
              <a:rPr lang="en-US" dirty="0" err="1"/>
              <a:t>perceptrons</a:t>
            </a:r>
            <a:r>
              <a:rPr lang="en-US" dirty="0"/>
              <a:t> can be used to simulate a circuit containing many NAND gates. </a:t>
            </a:r>
            <a:endParaRPr lang="en-US" dirty="0" smtClean="0"/>
          </a:p>
          <a:p>
            <a:pPr lvl="1"/>
            <a:r>
              <a:rPr lang="en-US" altLang="zh-CN" dirty="0" smtClean="0"/>
              <a:t>B</a:t>
            </a:r>
            <a:r>
              <a:rPr lang="en-US" dirty="0" smtClean="0"/>
              <a:t>ecause</a:t>
            </a:r>
            <a:r>
              <a:rPr lang="en-US" dirty="0"/>
              <a:t> NAND gates are universal for computation, it follows that </a:t>
            </a:r>
            <a:r>
              <a:rPr lang="en-US" dirty="0" err="1"/>
              <a:t>perceptrons</a:t>
            </a:r>
            <a:r>
              <a:rPr lang="en-US" dirty="0"/>
              <a:t> are also universal for computation.</a:t>
            </a:r>
          </a:p>
          <a:p>
            <a:r>
              <a:rPr lang="en-US" dirty="0"/>
              <a:t>The computational universality of </a:t>
            </a:r>
            <a:r>
              <a:rPr lang="en-US" dirty="0" err="1"/>
              <a:t>perceptrons</a:t>
            </a:r>
            <a:r>
              <a:rPr lang="en-US" dirty="0"/>
              <a:t> is simultaneously reassuring and disappointing. </a:t>
            </a:r>
            <a:endParaRPr lang="en-US" dirty="0" smtClean="0"/>
          </a:p>
          <a:p>
            <a:pPr lvl="1"/>
            <a:r>
              <a:rPr lang="en-US" dirty="0" smtClean="0"/>
              <a:t>Reassuring </a:t>
            </a:r>
          </a:p>
          <a:p>
            <a:pPr lvl="2"/>
            <a:r>
              <a:rPr lang="en-US" dirty="0" smtClean="0"/>
              <a:t>It </a:t>
            </a:r>
            <a:r>
              <a:rPr lang="en-US" dirty="0"/>
              <a:t>tells us that networks of </a:t>
            </a:r>
            <a:r>
              <a:rPr lang="en-US" dirty="0" err="1"/>
              <a:t>perceptrons</a:t>
            </a:r>
            <a:r>
              <a:rPr lang="en-US" dirty="0"/>
              <a:t> can be as powerful as any other computing device. </a:t>
            </a:r>
            <a:endParaRPr lang="en-US" dirty="0" smtClean="0"/>
          </a:p>
          <a:p>
            <a:pPr lvl="1"/>
            <a:r>
              <a:rPr lang="en-US" dirty="0" smtClean="0"/>
              <a:t>Disappointing</a:t>
            </a:r>
            <a:r>
              <a:rPr lang="en-US" dirty="0"/>
              <a:t>, </a:t>
            </a:r>
            <a:endParaRPr lang="en-US" dirty="0" smtClean="0"/>
          </a:p>
          <a:p>
            <a:pPr lvl="2"/>
            <a:r>
              <a:rPr lang="en-US" dirty="0" smtClean="0"/>
              <a:t>it </a:t>
            </a:r>
            <a:r>
              <a:rPr lang="en-US" dirty="0"/>
              <a:t>seem as though </a:t>
            </a:r>
            <a:r>
              <a:rPr lang="en-US" dirty="0" err="1"/>
              <a:t>perceptrons</a:t>
            </a:r>
            <a:r>
              <a:rPr lang="en-US" dirty="0"/>
              <a:t> are merely a new type of NAND gate. </a:t>
            </a:r>
          </a:p>
        </p:txBody>
      </p:sp>
    </p:spTree>
    <p:extLst>
      <p:ext uri="{BB962C8B-B14F-4D97-AF65-F5344CB8AC3E}">
        <p14:creationId xmlns:p14="http://schemas.microsoft.com/office/powerpoint/2010/main" val="95499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</a:t>
            </a:r>
            <a:r>
              <a:rPr lang="en-US" dirty="0"/>
              <a:t>can devise </a:t>
            </a:r>
            <a:r>
              <a:rPr lang="en-US" i="1" dirty="0"/>
              <a:t>learning </a:t>
            </a:r>
            <a:r>
              <a:rPr lang="en-US" i="1" dirty="0" smtClean="0"/>
              <a:t>algorithms</a:t>
            </a:r>
            <a:endParaRPr lang="en-US" dirty="0" smtClean="0"/>
          </a:p>
          <a:p>
            <a:pPr lvl="1"/>
            <a:r>
              <a:rPr lang="en-US" dirty="0" smtClean="0"/>
              <a:t>which </a:t>
            </a:r>
            <a:r>
              <a:rPr lang="en-US" dirty="0"/>
              <a:t>can automatically tune the weights and biases of a network of artificial neurons.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tuning happens in response to external stimuli, without direct intervention by a programmer.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learning algorithms enable us to use artificial neurons in a way which is radically different to conventional logic gates. </a:t>
            </a:r>
            <a:endParaRPr lang="en-US" dirty="0" smtClean="0"/>
          </a:p>
          <a:p>
            <a:r>
              <a:rPr lang="en-US" dirty="0" smtClean="0"/>
              <a:t>Our </a:t>
            </a:r>
            <a:r>
              <a:rPr lang="en-US" dirty="0"/>
              <a:t>neural networks can simply learn to solve </a:t>
            </a:r>
            <a:r>
              <a:rPr lang="en-US" dirty="0" smtClean="0"/>
              <a:t>problems!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8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Consider the following sequence of handwritten </a:t>
            </a:r>
            <a:r>
              <a:rPr lang="en-US" dirty="0" smtClean="0"/>
              <a:t>digits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Effortless to recognize </a:t>
            </a:r>
            <a:r>
              <a:rPr lang="en-US" dirty="0"/>
              <a:t>those digits as 504192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Deceptive ease. </a:t>
            </a:r>
          </a:p>
          <a:p>
            <a:pPr lvl="1"/>
            <a:r>
              <a:rPr lang="en-US" dirty="0" smtClean="0"/>
              <a:t>humans </a:t>
            </a:r>
            <a:r>
              <a:rPr lang="en-US" dirty="0"/>
              <a:t>have a primary visual cortex, </a:t>
            </a:r>
            <a:endParaRPr lang="en-US" dirty="0" smtClean="0"/>
          </a:p>
          <a:p>
            <a:pPr lvl="2"/>
            <a:r>
              <a:rPr lang="en-US" dirty="0" smtClean="0"/>
              <a:t>Also </a:t>
            </a:r>
            <a:r>
              <a:rPr lang="en-US" dirty="0"/>
              <a:t>known as V1, containing 140 million neurons, </a:t>
            </a:r>
            <a:endParaRPr lang="en-US" dirty="0" smtClean="0"/>
          </a:p>
          <a:p>
            <a:pPr lvl="2"/>
            <a:r>
              <a:rPr lang="en-US" dirty="0" smtClean="0"/>
              <a:t>Tens </a:t>
            </a:r>
            <a:r>
              <a:rPr lang="en-US" dirty="0"/>
              <a:t>of billions of connections between </a:t>
            </a:r>
            <a:r>
              <a:rPr lang="en-US" dirty="0" smtClean="0"/>
              <a:t>them!</a:t>
            </a:r>
          </a:p>
        </p:txBody>
      </p:sp>
      <p:pic>
        <p:nvPicPr>
          <p:cNvPr id="1026" name="Picture 2" descr="http://neuralnetworksanddeeplearning.com/images/digi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491081"/>
            <a:ext cx="4896544" cy="100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71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Sigmoid neurons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Suppose </a:t>
            </a:r>
            <a:r>
              <a:rPr lang="en-US" dirty="0"/>
              <a:t>we have a network of </a:t>
            </a:r>
            <a:r>
              <a:rPr lang="en-US" dirty="0" err="1"/>
              <a:t>perceptrons</a:t>
            </a:r>
            <a:r>
              <a:rPr lang="en-US" dirty="0"/>
              <a:t> that we'd like to use to learn to solve some problem.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inputs to the network might be the raw pixel data from a scanned, handwritten image of a digit.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we'd like the network to learn weights and biases so that the output from the network correctly classifies the digit.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see how learning might work, suppose we make a small change in some weight (or bias) in the network. What we'd like is for this small change in weight to cause only a small corresponding change in the output from the network.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property will make learning possible. </a:t>
            </a:r>
            <a:endParaRPr lang="en-US" dirty="0" smtClean="0"/>
          </a:p>
          <a:p>
            <a:pPr lvl="1"/>
            <a:r>
              <a:rPr lang="en-US" dirty="0" smtClean="0"/>
              <a:t>What if small change in weight lead to a big change in the output, or small change in weight lead to no change in the output?</a:t>
            </a:r>
          </a:p>
        </p:txBody>
      </p:sp>
    </p:spTree>
    <p:extLst>
      <p:ext uri="{BB962C8B-B14F-4D97-AF65-F5344CB8AC3E}">
        <p14:creationId xmlns:p14="http://schemas.microsoft.com/office/powerpoint/2010/main" val="168600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neuralnetworksanddeeplearning.com/images/tikz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7106415" cy="3939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04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If it were true that a small change in a weight (or bias) causes only a small change in output, </a:t>
            </a:r>
            <a:endParaRPr lang="en-US" dirty="0" smtClean="0"/>
          </a:p>
          <a:p>
            <a:pPr lvl="1"/>
            <a:r>
              <a:rPr lang="en-US" dirty="0" smtClean="0"/>
              <a:t>then </a:t>
            </a:r>
            <a:r>
              <a:rPr lang="en-US" dirty="0"/>
              <a:t>we could use this fact to modify the weights and biases to get our network to behave more in the manner we want.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suppose the network was mistakenly classifying an image as an "8" when it should be a "9".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could figure out how to make a small change in the weights and biases so the network gets a little closer to classifying the image as a "9". And then we'd repeat this, changing the weights and biases over and over to produce better and better output. The network would be learning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 iterative procedure!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5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problem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isn't what happens when our network contains </a:t>
            </a:r>
            <a:r>
              <a:rPr lang="en-US" dirty="0" err="1"/>
              <a:t>perceptrons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/>
              <a:t>small change in the weights or bias of any single perceptron in the network can sometimes cause the output of that perceptron to completely </a:t>
            </a:r>
            <a:r>
              <a:rPr lang="en-US" dirty="0" smtClean="0"/>
              <a:t>flip!</a:t>
            </a:r>
          </a:p>
          <a:p>
            <a:pPr lvl="1"/>
            <a:r>
              <a:rPr lang="en-US" dirty="0" smtClean="0"/>
              <a:t>From</a:t>
            </a:r>
            <a:r>
              <a:rPr lang="en-US" dirty="0"/>
              <a:t> </a:t>
            </a:r>
            <a:r>
              <a:rPr lang="en-US" dirty="0" smtClean="0"/>
              <a:t>0</a:t>
            </a:r>
            <a:r>
              <a:rPr lang="en-US" dirty="0"/>
              <a:t> to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That </a:t>
            </a:r>
            <a:r>
              <a:rPr lang="en-US" dirty="0"/>
              <a:t>flip may then cause the </a:t>
            </a:r>
            <a:r>
              <a:rPr lang="en-US" dirty="0" smtClean="0"/>
              <a:t>behavior </a:t>
            </a:r>
            <a:r>
              <a:rPr lang="en-US" dirty="0"/>
              <a:t>of the rest of the network to completely change in some very complicated way. </a:t>
            </a:r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/>
              <a:t>your "9" might now be classified correctly, the </a:t>
            </a:r>
            <a:r>
              <a:rPr lang="en-US" dirty="0" smtClean="0"/>
              <a:t>behavior </a:t>
            </a:r>
            <a:r>
              <a:rPr lang="en-US" dirty="0"/>
              <a:t>of the network on all the other images is likely to have completely changed in some hard-to-control way. </a:t>
            </a:r>
            <a:endParaRPr lang="en-US" dirty="0" smtClean="0"/>
          </a:p>
          <a:p>
            <a:r>
              <a:rPr lang="en-US" dirty="0" smtClean="0"/>
              <a:t>That </a:t>
            </a:r>
            <a:r>
              <a:rPr lang="en-US" dirty="0"/>
              <a:t>makes it difficult to see how to gradually modify the weights and biases so that the network gets closer to the desired </a:t>
            </a:r>
            <a:r>
              <a:rPr lang="en-US" dirty="0" smtClean="0"/>
              <a:t>behavior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600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can overcome this problem by introducing a new type of artificial neuron called a </a:t>
            </a:r>
            <a:r>
              <a:rPr lang="en-US" i="1" dirty="0"/>
              <a:t>sigmoid</a:t>
            </a:r>
            <a:r>
              <a:rPr lang="en-US" dirty="0"/>
              <a:t> neuron. </a:t>
            </a:r>
            <a:endParaRPr lang="en-US" dirty="0" smtClean="0"/>
          </a:p>
          <a:p>
            <a:r>
              <a:rPr lang="en-US" dirty="0" smtClean="0"/>
              <a:t>Sigmoid </a:t>
            </a:r>
            <a:r>
              <a:rPr lang="en-US" dirty="0"/>
              <a:t>neurons are similar to </a:t>
            </a:r>
            <a:r>
              <a:rPr lang="en-US" dirty="0" err="1"/>
              <a:t>perceptrons</a:t>
            </a:r>
            <a:r>
              <a:rPr lang="en-US" dirty="0"/>
              <a:t>, but modified so that small changes in their weights and bias cause only a small change in their output. </a:t>
            </a:r>
            <a:endParaRPr lang="en-US" dirty="0" smtClean="0"/>
          </a:p>
          <a:p>
            <a:r>
              <a:rPr lang="en-US" dirty="0" smtClean="0"/>
              <a:t>That's </a:t>
            </a:r>
            <a:r>
              <a:rPr lang="en-US" dirty="0"/>
              <a:t>the crucial fact which will allow a network of sigmoid neurons to learn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2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Just </a:t>
            </a:r>
            <a:r>
              <a:rPr lang="en-US" dirty="0"/>
              <a:t>like a perceptron, the sigmoid neuron has inputs, x1,x2</a:t>
            </a:r>
            <a:r>
              <a:rPr lang="en-US" dirty="0" smtClean="0"/>
              <a:t>,…</a:t>
            </a:r>
          </a:p>
          <a:p>
            <a:r>
              <a:rPr lang="en-US" dirty="0" smtClean="0"/>
              <a:t>Instead </a:t>
            </a:r>
            <a:r>
              <a:rPr lang="en-US" dirty="0"/>
              <a:t>of being just </a:t>
            </a:r>
            <a:r>
              <a:rPr lang="en-US" dirty="0" smtClean="0"/>
              <a:t>0</a:t>
            </a:r>
            <a:r>
              <a:rPr lang="en-US" dirty="0"/>
              <a:t> or </a:t>
            </a:r>
            <a:r>
              <a:rPr lang="en-US" dirty="0" smtClean="0"/>
              <a:t>1</a:t>
            </a:r>
            <a:r>
              <a:rPr lang="en-US" dirty="0"/>
              <a:t>, these inputs can also take on any values </a:t>
            </a:r>
            <a:r>
              <a:rPr lang="en-US" i="1" dirty="0"/>
              <a:t>between</a:t>
            </a:r>
            <a:r>
              <a:rPr lang="en-US" dirty="0"/>
              <a:t> </a:t>
            </a:r>
            <a:r>
              <a:rPr lang="en-US" dirty="0" smtClean="0"/>
              <a:t>0 and</a:t>
            </a:r>
            <a:r>
              <a:rPr lang="en-US" dirty="0"/>
              <a:t> </a:t>
            </a:r>
            <a:r>
              <a:rPr lang="en-US" dirty="0" smtClean="0"/>
              <a:t>1. </a:t>
            </a:r>
          </a:p>
          <a:p>
            <a:pPr lvl="1"/>
            <a:r>
              <a:rPr lang="en-US" dirty="0" smtClean="0"/>
              <a:t>So</a:t>
            </a:r>
            <a:r>
              <a:rPr lang="en-US" dirty="0"/>
              <a:t>, for instance, </a:t>
            </a:r>
            <a:r>
              <a:rPr lang="en-US" dirty="0" smtClean="0"/>
              <a:t>0.638…</a:t>
            </a:r>
            <a:r>
              <a:rPr lang="en-US" dirty="0"/>
              <a:t> is a valid input for a sigmoid neuron. </a:t>
            </a:r>
            <a:endParaRPr lang="en-US" dirty="0" smtClean="0"/>
          </a:p>
          <a:p>
            <a:r>
              <a:rPr lang="en-US" dirty="0" smtClean="0"/>
              <a:t>Also </a:t>
            </a:r>
            <a:r>
              <a:rPr lang="en-US" dirty="0"/>
              <a:t>just like a perceptron, the sigmoid neuron has weights for each input, w1,w2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And </a:t>
            </a:r>
            <a:r>
              <a:rPr lang="en-US" dirty="0"/>
              <a:t>an overall bias, </a:t>
            </a:r>
            <a:r>
              <a:rPr lang="en-US" dirty="0" smtClean="0"/>
              <a:t>b</a:t>
            </a:r>
            <a:r>
              <a:rPr lang="en-US" dirty="0"/>
              <a:t>. But the output is not </a:t>
            </a:r>
            <a:r>
              <a:rPr lang="en-US" dirty="0" smtClean="0"/>
              <a:t>0</a:t>
            </a:r>
            <a:r>
              <a:rPr lang="en-US" dirty="0"/>
              <a:t> or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Instead</a:t>
            </a:r>
            <a:r>
              <a:rPr lang="en-US" dirty="0"/>
              <a:t>, it's σ(</a:t>
            </a:r>
            <a:r>
              <a:rPr lang="en-US" dirty="0" err="1"/>
              <a:t>w⋅x+b</a:t>
            </a:r>
            <a:r>
              <a:rPr lang="en-US" dirty="0" smtClean="0"/>
              <a:t>), </a:t>
            </a:r>
            <a:r>
              <a:rPr lang="en-US" dirty="0"/>
              <a:t>where </a:t>
            </a:r>
            <a:r>
              <a:rPr lang="en-US" dirty="0" smtClean="0"/>
              <a:t>σ</a:t>
            </a:r>
            <a:r>
              <a:rPr lang="en-US" dirty="0"/>
              <a:t> is called </a:t>
            </a:r>
            <a:r>
              <a:rPr lang="en-US" dirty="0" smtClean="0"/>
              <a:t>the </a:t>
            </a:r>
            <a:r>
              <a:rPr lang="en-US" i="1" dirty="0" smtClean="0"/>
              <a:t>sigmoid function</a:t>
            </a:r>
          </a:p>
          <a:p>
            <a:endParaRPr lang="en-US" i="1" dirty="0"/>
          </a:p>
          <a:p>
            <a:r>
              <a:rPr lang="en-US" dirty="0" smtClean="0"/>
              <a:t>Incidentally</a:t>
            </a:r>
            <a:r>
              <a:rPr lang="en-US" dirty="0"/>
              <a:t>, </a:t>
            </a:r>
            <a:r>
              <a:rPr lang="en-US" dirty="0" smtClean="0"/>
              <a:t>σ</a:t>
            </a:r>
            <a:r>
              <a:rPr lang="en-US" dirty="0"/>
              <a:t> is sometimes called the </a:t>
            </a:r>
            <a:r>
              <a:rPr lang="en-US" i="1" dirty="0"/>
              <a:t>logistic function</a:t>
            </a:r>
            <a:r>
              <a:rPr lang="en-US" dirty="0"/>
              <a:t>, and this new class of neurons called </a:t>
            </a:r>
            <a:r>
              <a:rPr lang="en-US" i="1" dirty="0"/>
              <a:t>logistic neurons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σ(z</a:t>
            </a:r>
            <a:r>
              <a:rPr lang="en-US" dirty="0"/>
              <a:t>)≡</a:t>
            </a:r>
            <a:r>
              <a:rPr lang="en-US" dirty="0" smtClean="0"/>
              <a:t>1/ (1+e</a:t>
            </a:r>
            <a:r>
              <a:rPr lang="en-US" baseline="30000" dirty="0"/>
              <a:t>−</a:t>
            </a:r>
            <a:r>
              <a:rPr lang="en-US" baseline="30000" dirty="0" smtClean="0"/>
              <a:t>z</a:t>
            </a:r>
            <a:r>
              <a:rPr lang="en-US" dirty="0" smtClean="0"/>
              <a:t>).</a:t>
            </a:r>
            <a:endParaRPr lang="en-US" dirty="0"/>
          </a:p>
        </p:txBody>
      </p:sp>
      <p:pic>
        <p:nvPicPr>
          <p:cNvPr id="10242" name="Picture 2" descr="http://neuralnetworksanddeeplearning.com/images/tikz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124744"/>
            <a:ext cx="26670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54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To put it all a little more explicitly,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output of a sigmoid neuron </a:t>
            </a:r>
            <a:endParaRPr lang="en-US" dirty="0" smtClean="0"/>
          </a:p>
          <a:p>
            <a:pPr lvl="2"/>
            <a:r>
              <a:rPr lang="en-US" dirty="0" smtClean="0"/>
              <a:t>with inputs</a:t>
            </a:r>
            <a:r>
              <a:rPr lang="en-US" dirty="0"/>
              <a:t> x1,x2</a:t>
            </a:r>
            <a:r>
              <a:rPr lang="en-US" dirty="0" smtClean="0"/>
              <a:t>, …, </a:t>
            </a:r>
          </a:p>
          <a:p>
            <a:pPr lvl="2"/>
            <a:r>
              <a:rPr lang="en-US" dirty="0" smtClean="0"/>
              <a:t>weights</a:t>
            </a:r>
            <a:r>
              <a:rPr lang="en-US" dirty="0"/>
              <a:t> w1,w2</a:t>
            </a:r>
            <a:r>
              <a:rPr lang="en-US" dirty="0" smtClean="0"/>
              <a:t>,…, </a:t>
            </a:r>
          </a:p>
          <a:p>
            <a:pPr lvl="2"/>
            <a:r>
              <a:rPr lang="en-US" dirty="0" smtClean="0"/>
              <a:t>and </a:t>
            </a:r>
            <a:r>
              <a:rPr lang="en-US" dirty="0"/>
              <a:t>bias </a:t>
            </a:r>
            <a:r>
              <a:rPr lang="en-US" dirty="0" smtClean="0"/>
              <a:t>b</a:t>
            </a:r>
            <a:r>
              <a:rPr lang="en-US" dirty="0"/>
              <a:t> </a:t>
            </a:r>
            <a:r>
              <a:rPr lang="en-US" dirty="0" smtClean="0"/>
              <a:t>is  1</a:t>
            </a:r>
            <a:r>
              <a:rPr lang="en-US" altLang="zh-CN" dirty="0" smtClean="0"/>
              <a:t>/</a:t>
            </a:r>
            <a:r>
              <a:rPr lang="en-US" altLang="zh-CN" dirty="0"/>
              <a:t>(</a:t>
            </a:r>
            <a:r>
              <a:rPr lang="en-US" altLang="zh-CN" dirty="0" smtClean="0"/>
              <a:t>1</a:t>
            </a:r>
            <a:r>
              <a:rPr lang="en-US" dirty="0" smtClean="0"/>
              <a:t>+exp</a:t>
            </a:r>
            <a:r>
              <a:rPr lang="en-US" dirty="0"/>
              <a:t>(−∑</a:t>
            </a:r>
            <a:r>
              <a:rPr lang="en-US" baseline="-25000" dirty="0" err="1"/>
              <a:t>j</a:t>
            </a:r>
            <a:r>
              <a:rPr lang="en-US" dirty="0" err="1"/>
              <a:t>w</a:t>
            </a:r>
            <a:r>
              <a:rPr lang="en-US" baseline="-25000" dirty="0" err="1"/>
              <a:t>j</a:t>
            </a:r>
            <a:r>
              <a:rPr lang="en-US" dirty="0" err="1"/>
              <a:t>x</a:t>
            </a:r>
            <a:r>
              <a:rPr lang="en-US" baseline="-25000" dirty="0" err="1"/>
              <a:t>j</a:t>
            </a:r>
            <a:r>
              <a:rPr lang="en-US" dirty="0"/>
              <a:t>−b</a:t>
            </a:r>
            <a:r>
              <a:rPr lang="en-US" dirty="0" smtClean="0"/>
              <a:t>)).</a:t>
            </a:r>
            <a:endParaRPr lang="en-US" dirty="0"/>
          </a:p>
          <a:p>
            <a:r>
              <a:rPr lang="en-US" dirty="0"/>
              <a:t>At first sight, sigmoid neurons appear very different to </a:t>
            </a:r>
            <a:r>
              <a:rPr lang="en-US" dirty="0" err="1"/>
              <a:t>perceptrons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algebraic form of the sigmoid function may seem opaque and forbidding if you're not already familiar with it.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fact, there are many similarities between </a:t>
            </a:r>
            <a:r>
              <a:rPr lang="en-US" dirty="0" err="1"/>
              <a:t>perceptrons</a:t>
            </a:r>
            <a:r>
              <a:rPr lang="en-US" dirty="0"/>
              <a:t> and sigmoid neurons, and the algebraic form of the sigmoid function turns out to be more of a technical detail than a true barrier to understanding.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Suppose</a:t>
            </a:r>
            <a:r>
              <a:rPr lang="en-US" dirty="0"/>
              <a:t> </a:t>
            </a:r>
            <a:r>
              <a:rPr lang="en-US" dirty="0" err="1"/>
              <a:t>z≡w⋅</a:t>
            </a:r>
            <a:r>
              <a:rPr lang="en-US" dirty="0" err="1" smtClean="0"/>
              <a:t>x+b</a:t>
            </a:r>
            <a:r>
              <a:rPr lang="en-US" dirty="0" smtClean="0"/>
              <a:t> is </a:t>
            </a:r>
            <a:r>
              <a:rPr lang="en-US" dirty="0"/>
              <a:t>a large positive number. </a:t>
            </a:r>
            <a:endParaRPr lang="en-US" dirty="0" smtClean="0"/>
          </a:p>
          <a:p>
            <a:pPr lvl="1"/>
            <a:r>
              <a:rPr lang="en-US" dirty="0" smtClean="0"/>
              <a:t>Then</a:t>
            </a:r>
            <a:r>
              <a:rPr lang="en-US" dirty="0"/>
              <a:t> e</a:t>
            </a:r>
            <a:r>
              <a:rPr lang="en-US" baseline="30000" dirty="0"/>
              <a:t>−z</a:t>
            </a:r>
            <a:r>
              <a:rPr lang="en-US" dirty="0"/>
              <a:t>≈</a:t>
            </a:r>
            <a:r>
              <a:rPr lang="en-US" dirty="0" smtClean="0"/>
              <a:t>0</a:t>
            </a:r>
          </a:p>
          <a:p>
            <a:pPr lvl="1"/>
            <a:r>
              <a:rPr lang="en-US" dirty="0" smtClean="0"/>
              <a:t>and </a:t>
            </a:r>
            <a:r>
              <a:rPr lang="en-US" dirty="0"/>
              <a:t>so σ(z)≈</a:t>
            </a:r>
            <a:r>
              <a:rPr lang="en-US" dirty="0" smtClean="0"/>
              <a:t>1. 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other words, when z=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 smtClean="0"/>
              <a:t> is </a:t>
            </a:r>
            <a:r>
              <a:rPr lang="en-US" dirty="0"/>
              <a:t>large and positive, 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/>
              <a:t>output from the sigmoid neuron is approximately </a:t>
            </a:r>
            <a:r>
              <a:rPr lang="en-US" dirty="0" smtClean="0"/>
              <a:t>1</a:t>
            </a:r>
          </a:p>
          <a:p>
            <a:pPr lvl="2"/>
            <a:r>
              <a:rPr lang="en-US" dirty="0" smtClean="0"/>
              <a:t>just </a:t>
            </a:r>
            <a:r>
              <a:rPr lang="en-US" dirty="0"/>
              <a:t>as it would have been for a perceptron. </a:t>
            </a:r>
            <a:endParaRPr lang="en-US" dirty="0" smtClean="0"/>
          </a:p>
          <a:p>
            <a:r>
              <a:rPr lang="en-US" dirty="0" smtClean="0"/>
              <a:t>Suppose </a:t>
            </a:r>
            <a:r>
              <a:rPr lang="en-US" dirty="0"/>
              <a:t>on the other hand that z=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 smtClean="0"/>
              <a:t> is </a:t>
            </a:r>
            <a:r>
              <a:rPr lang="en-US" dirty="0"/>
              <a:t>very negative. </a:t>
            </a:r>
            <a:endParaRPr lang="en-US" dirty="0" smtClean="0"/>
          </a:p>
          <a:p>
            <a:pPr lvl="1"/>
            <a:r>
              <a:rPr lang="en-US" dirty="0" smtClean="0"/>
              <a:t>Then</a:t>
            </a:r>
            <a:r>
              <a:rPr lang="en-US" dirty="0"/>
              <a:t> e</a:t>
            </a:r>
            <a:r>
              <a:rPr lang="en-US" baseline="30000" dirty="0"/>
              <a:t>−z</a:t>
            </a:r>
            <a:r>
              <a:rPr lang="en-US" dirty="0" smtClean="0"/>
              <a:t>→∞, </a:t>
            </a:r>
          </a:p>
          <a:p>
            <a:pPr lvl="1"/>
            <a:r>
              <a:rPr lang="en-US" dirty="0" smtClean="0"/>
              <a:t>and</a:t>
            </a:r>
            <a:r>
              <a:rPr lang="en-US" dirty="0"/>
              <a:t> σ(z)≈</a:t>
            </a:r>
            <a:r>
              <a:rPr lang="en-US" dirty="0" smtClean="0"/>
              <a:t>0. </a:t>
            </a:r>
            <a:r>
              <a:rPr lang="en-US" dirty="0"/>
              <a:t>So when z=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/>
              <a:t> is very negative, the </a:t>
            </a:r>
            <a:r>
              <a:rPr lang="en-US" dirty="0" smtClean="0"/>
              <a:t>behavior </a:t>
            </a:r>
            <a:r>
              <a:rPr lang="en-US" dirty="0"/>
              <a:t>of a sigmoid neuron also closely approximates a perceptron. </a:t>
            </a:r>
            <a:endParaRPr lang="en-US" dirty="0" smtClean="0"/>
          </a:p>
          <a:p>
            <a:r>
              <a:rPr lang="en-US" dirty="0" smtClean="0"/>
              <a:t>It's </a:t>
            </a:r>
            <a:r>
              <a:rPr lang="en-US" dirty="0"/>
              <a:t>only when 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/>
              <a:t> is of modest size that there's much deviation from the perceptron model.</a:t>
            </a:r>
          </a:p>
        </p:txBody>
      </p:sp>
    </p:spTree>
    <p:extLst>
      <p:ext uri="{BB962C8B-B14F-4D97-AF65-F5344CB8AC3E}">
        <p14:creationId xmlns:p14="http://schemas.microsoft.com/office/powerpoint/2010/main" val="362053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fact, the exact form of </a:t>
            </a:r>
            <a:r>
              <a:rPr lang="en-US" dirty="0" smtClean="0"/>
              <a:t>σ</a:t>
            </a:r>
            <a:r>
              <a:rPr lang="en-US" dirty="0"/>
              <a:t> isn't so important - what really matters is the shape of the function when plotted. Here's the shape: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1" t="57143" r="53453" b="6250"/>
          <a:stretch/>
        </p:blipFill>
        <p:spPr bwMode="auto">
          <a:xfrm>
            <a:off x="1403648" y="3284984"/>
            <a:ext cx="4916385" cy="267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067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smoothed out version of a step function: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9" t="43344" r="58198" b="20130"/>
          <a:stretch/>
        </p:blipFill>
        <p:spPr bwMode="auto">
          <a:xfrm>
            <a:off x="1619672" y="2636912"/>
            <a:ext cx="4417621" cy="2671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230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Darwin</a:t>
            </a:r>
            <a:r>
              <a:rPr lang="en-US" dirty="0"/>
              <a:t>:</a:t>
            </a:r>
            <a:r>
              <a:rPr lang="en-US" dirty="0" smtClean="0"/>
              <a:t> Development </a:t>
            </a:r>
            <a:r>
              <a:rPr lang="en-US" dirty="0"/>
              <a:t>of the eye as a significant difficulty for his theory of evolution by natural selection.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Origin of Species: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suppose that the eye, with all its inimitable contrivances.... could have been formed by natural selection, seems, I freely confess, absurd in the highest possible degree.</a:t>
            </a:r>
          </a:p>
        </p:txBody>
      </p:sp>
    </p:spTree>
    <p:extLst>
      <p:ext uri="{BB962C8B-B14F-4D97-AF65-F5344CB8AC3E}">
        <p14:creationId xmlns:p14="http://schemas.microsoft.com/office/powerpoint/2010/main" val="83726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If </a:t>
            </a:r>
            <a:r>
              <a:rPr lang="en-US" dirty="0" smtClean="0"/>
              <a:t>σ</a:t>
            </a:r>
            <a:r>
              <a:rPr lang="en-US" dirty="0"/>
              <a:t> had in fact been a step function, then the sigmoid neuron would </a:t>
            </a:r>
            <a:r>
              <a:rPr lang="en-US" i="1" dirty="0"/>
              <a:t>be</a:t>
            </a:r>
            <a:r>
              <a:rPr lang="en-US" dirty="0"/>
              <a:t> a perceptron, since the output </a:t>
            </a:r>
            <a:r>
              <a:rPr lang="en-US" dirty="0" smtClean="0"/>
              <a:t>would be</a:t>
            </a:r>
            <a:r>
              <a:rPr lang="en-US" dirty="0"/>
              <a:t> </a:t>
            </a:r>
            <a:r>
              <a:rPr lang="en-US" dirty="0" smtClean="0"/>
              <a:t> 1</a:t>
            </a:r>
            <a:r>
              <a:rPr lang="en-US" dirty="0"/>
              <a:t> or </a:t>
            </a:r>
            <a:r>
              <a:rPr lang="en-US" dirty="0" smtClean="0"/>
              <a:t>0</a:t>
            </a:r>
            <a:r>
              <a:rPr lang="en-US" dirty="0"/>
              <a:t> depending on whether </a:t>
            </a:r>
            <a:r>
              <a:rPr lang="en-US" dirty="0" err="1"/>
              <a:t>w⋅</a:t>
            </a:r>
            <a:r>
              <a:rPr lang="en-US" dirty="0" err="1" smtClean="0"/>
              <a:t>x+b</a:t>
            </a:r>
            <a:r>
              <a:rPr lang="en-US" dirty="0"/>
              <a:t> was positive or </a:t>
            </a:r>
            <a:r>
              <a:rPr lang="en-US" dirty="0" smtClean="0"/>
              <a:t>negative</a:t>
            </a:r>
          </a:p>
          <a:p>
            <a:r>
              <a:rPr lang="en-US" dirty="0" smtClean="0"/>
              <a:t>So</a:t>
            </a:r>
            <a:r>
              <a:rPr lang="en-US" dirty="0"/>
              <a:t>, strictly speaking, we'd need to modify the step function at that one point. But you get the idea.. By using the actual </a:t>
            </a:r>
            <a:r>
              <a:rPr lang="en-US" dirty="0" smtClean="0"/>
              <a:t>σ function </a:t>
            </a:r>
            <a:r>
              <a:rPr lang="en-US" dirty="0"/>
              <a:t>we get, as already implied above, a smoothed out perceptron. </a:t>
            </a:r>
            <a:endParaRPr lang="en-US" dirty="0" smtClean="0"/>
          </a:p>
          <a:p>
            <a:r>
              <a:rPr lang="en-US" dirty="0" smtClean="0"/>
              <a:t>Indeed</a:t>
            </a:r>
            <a:r>
              <a:rPr lang="en-US" dirty="0"/>
              <a:t>, it's the smoothness of the </a:t>
            </a:r>
            <a:r>
              <a:rPr lang="en-US" dirty="0" smtClean="0"/>
              <a:t>σ</a:t>
            </a:r>
            <a:r>
              <a:rPr lang="en-US" dirty="0"/>
              <a:t> function that is the crucial fact, not its detailed form.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smoothness of </a:t>
            </a:r>
            <a:r>
              <a:rPr lang="en-US" dirty="0" smtClean="0"/>
              <a:t>σ</a:t>
            </a:r>
            <a:r>
              <a:rPr lang="en-US" dirty="0"/>
              <a:t> means that small changes </a:t>
            </a:r>
            <a:r>
              <a:rPr lang="en-US" dirty="0" err="1" smtClean="0"/>
              <a:t>Δw</a:t>
            </a:r>
            <a:r>
              <a:rPr lang="en-US" baseline="-25000" dirty="0" err="1" smtClean="0"/>
              <a:t>j</a:t>
            </a:r>
            <a:r>
              <a:rPr lang="en-US" dirty="0"/>
              <a:t> in the weights and </a:t>
            </a:r>
            <a:r>
              <a:rPr lang="en-US" dirty="0" err="1" smtClean="0"/>
              <a:t>Δb</a:t>
            </a:r>
            <a:r>
              <a:rPr lang="en-US" dirty="0"/>
              <a:t> in the bias will produce a small change </a:t>
            </a:r>
            <a:r>
              <a:rPr lang="en-US" dirty="0" err="1" smtClean="0"/>
              <a:t>Δoutput</a:t>
            </a:r>
            <a:r>
              <a:rPr lang="en-US" dirty="0"/>
              <a:t> in the output from the neuron.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856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Δ</a:t>
            </a:r>
            <a:r>
              <a:rPr lang="en-US" dirty="0" smtClean="0"/>
              <a:t>output is </a:t>
            </a:r>
            <a:r>
              <a:rPr lang="en-US" dirty="0"/>
              <a:t>well approximated </a:t>
            </a:r>
            <a:r>
              <a:rPr lang="en-US" dirty="0" smtClean="0"/>
              <a:t>by</a:t>
            </a:r>
          </a:p>
          <a:p>
            <a:pPr lvl="1"/>
            <a:r>
              <a:rPr lang="el-GR" dirty="0" smtClean="0"/>
              <a:t>Δ</a:t>
            </a:r>
            <a:r>
              <a:rPr lang="en-US" dirty="0"/>
              <a:t>output≈∑</a:t>
            </a:r>
            <a:r>
              <a:rPr lang="en-US" baseline="-25000" dirty="0" smtClean="0"/>
              <a:t>j</a:t>
            </a:r>
            <a:r>
              <a:rPr lang="en-US" dirty="0" smtClean="0"/>
              <a:t>(∂output/∂</a:t>
            </a:r>
            <a:r>
              <a:rPr lang="en-US" dirty="0" err="1" smtClean="0"/>
              <a:t>wj</a:t>
            </a:r>
            <a:r>
              <a:rPr lang="en-US" dirty="0" smtClean="0"/>
              <a:t>)</a:t>
            </a:r>
            <a:r>
              <a:rPr lang="el-GR" dirty="0" smtClean="0"/>
              <a:t>Δ</a:t>
            </a:r>
            <a:r>
              <a:rPr lang="en-US" dirty="0" err="1"/>
              <a:t>wj</a:t>
            </a:r>
            <a:r>
              <a:rPr lang="en-US" dirty="0" smtClean="0"/>
              <a:t>+(∂output/∂b)</a:t>
            </a:r>
            <a:r>
              <a:rPr lang="el-GR" dirty="0" smtClean="0"/>
              <a:t>Δ</a:t>
            </a:r>
            <a:r>
              <a:rPr lang="en-US" dirty="0" smtClean="0"/>
              <a:t>b</a:t>
            </a:r>
            <a:endParaRPr lang="en-US" dirty="0"/>
          </a:p>
          <a:p>
            <a:r>
              <a:rPr lang="en-US" dirty="0" err="1" smtClean="0"/>
              <a:t>Δoutput</a:t>
            </a:r>
            <a:r>
              <a:rPr lang="en-US" dirty="0"/>
              <a:t> is a </a:t>
            </a:r>
            <a:r>
              <a:rPr lang="en-US" i="1" dirty="0"/>
              <a:t>linear </a:t>
            </a:r>
            <a:r>
              <a:rPr lang="en-US" i="1" dirty="0" smtClean="0"/>
              <a:t>function </a:t>
            </a:r>
            <a:r>
              <a:rPr lang="en-US" dirty="0" smtClean="0"/>
              <a:t>of </a:t>
            </a:r>
            <a:r>
              <a:rPr lang="en-US" dirty="0"/>
              <a:t>the changes </a:t>
            </a:r>
            <a:r>
              <a:rPr lang="en-US" dirty="0" err="1" smtClean="0"/>
              <a:t>Δw</a:t>
            </a:r>
            <a:r>
              <a:rPr lang="en-US" baseline="-25000" dirty="0" err="1" smtClean="0"/>
              <a:t>j</a:t>
            </a:r>
            <a:r>
              <a:rPr lang="en-US" dirty="0"/>
              <a:t> and </a:t>
            </a:r>
            <a:r>
              <a:rPr lang="en-US" dirty="0" err="1" smtClean="0"/>
              <a:t>Δb</a:t>
            </a:r>
            <a:r>
              <a:rPr lang="en-US" dirty="0"/>
              <a:t> in the weights and bias.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linearity makes it easy to choose small changes in the weights and biases to achieve any desired small change in the output. 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/>
              <a:t>while sigmoid neurons have much of the same qualitative </a:t>
            </a:r>
            <a:r>
              <a:rPr lang="en-US" dirty="0" err="1"/>
              <a:t>behaviour</a:t>
            </a:r>
            <a:r>
              <a:rPr lang="en-US" dirty="0"/>
              <a:t> as </a:t>
            </a:r>
            <a:r>
              <a:rPr lang="en-US" dirty="0" err="1"/>
              <a:t>perceptrons</a:t>
            </a:r>
            <a:r>
              <a:rPr lang="en-US" dirty="0"/>
              <a:t>, they make it much easier to figure out how changing the weights and biases will change the output.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69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One </a:t>
            </a:r>
            <a:r>
              <a:rPr lang="en-US" dirty="0"/>
              <a:t>big difference between </a:t>
            </a:r>
            <a:r>
              <a:rPr lang="en-US" dirty="0" err="1"/>
              <a:t>perceptrons</a:t>
            </a:r>
            <a:r>
              <a:rPr lang="en-US" dirty="0"/>
              <a:t> and sigmoid neurons 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/>
              <a:t>sigmoid neurons don't just output </a:t>
            </a:r>
            <a:r>
              <a:rPr lang="en-US" dirty="0" smtClean="0"/>
              <a:t>0 or</a:t>
            </a:r>
            <a:r>
              <a:rPr lang="en-US" dirty="0"/>
              <a:t>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can have as output any real number between </a:t>
            </a:r>
            <a:r>
              <a:rPr lang="en-US" dirty="0" smtClean="0"/>
              <a:t>0</a:t>
            </a:r>
            <a:r>
              <a:rPr lang="en-US" dirty="0"/>
              <a:t> and </a:t>
            </a:r>
            <a:r>
              <a:rPr lang="en-US" dirty="0" smtClean="0"/>
              <a:t>1</a:t>
            </a:r>
          </a:p>
          <a:p>
            <a:r>
              <a:rPr lang="en-US" dirty="0" smtClean="0"/>
              <a:t>Useful If </a:t>
            </a:r>
            <a:r>
              <a:rPr lang="en-US" dirty="0"/>
              <a:t>we want to use the output value to represent the average intensity of the pixels in an image input to a neural network.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sometimes it can be a nuisance. </a:t>
            </a:r>
            <a:endParaRPr lang="en-US" dirty="0" smtClean="0"/>
          </a:p>
          <a:p>
            <a:pPr lvl="1"/>
            <a:r>
              <a:rPr lang="en-US" dirty="0" smtClean="0"/>
              <a:t>Suppose </a:t>
            </a:r>
            <a:r>
              <a:rPr lang="en-US" dirty="0"/>
              <a:t>we want the output from the network to indicate either "the input image is a </a:t>
            </a:r>
            <a:r>
              <a:rPr lang="en-US" dirty="0" smtClean="0"/>
              <a:t>9” </a:t>
            </a:r>
            <a:r>
              <a:rPr lang="en-US" dirty="0"/>
              <a:t>or "the input image is not a 9". </a:t>
            </a:r>
            <a:endParaRPr lang="en-US" dirty="0" smtClean="0"/>
          </a:p>
          <a:p>
            <a:pPr lvl="1"/>
            <a:r>
              <a:rPr lang="en-US" dirty="0" smtClean="0"/>
              <a:t>Obviously</a:t>
            </a:r>
            <a:r>
              <a:rPr lang="en-US" dirty="0"/>
              <a:t>, it'd be easiest to do this if the output was a </a:t>
            </a:r>
            <a:r>
              <a:rPr lang="en-US" dirty="0" smtClean="0"/>
              <a:t>0</a:t>
            </a:r>
            <a:r>
              <a:rPr lang="en-US" dirty="0"/>
              <a:t> or a </a:t>
            </a:r>
            <a:r>
              <a:rPr lang="en-US" dirty="0" smtClean="0"/>
              <a:t>1</a:t>
            </a:r>
            <a:r>
              <a:rPr lang="en-US" dirty="0"/>
              <a:t>, as in a perceptron. </a:t>
            </a:r>
            <a:endParaRPr lang="en-US" dirty="0" smtClean="0"/>
          </a:p>
          <a:p>
            <a:pPr lvl="1"/>
            <a:r>
              <a:rPr lang="en-US" dirty="0" smtClean="0"/>
              <a:t>But </a:t>
            </a:r>
            <a:r>
              <a:rPr lang="en-US" dirty="0"/>
              <a:t>in practice we can set up a convention to deal with this, for example, by deciding to interpret any output of at least </a:t>
            </a:r>
            <a:r>
              <a:rPr lang="en-US" dirty="0" smtClean="0"/>
              <a:t>0.5</a:t>
            </a:r>
            <a:r>
              <a:rPr lang="en-US" dirty="0"/>
              <a:t> as indicating a "9", and any output less than </a:t>
            </a:r>
            <a:r>
              <a:rPr lang="en-US" dirty="0" smtClean="0"/>
              <a:t>0.5</a:t>
            </a:r>
            <a:r>
              <a:rPr lang="en-US" dirty="0"/>
              <a:t> as indicating "not a 9". </a:t>
            </a:r>
          </a:p>
        </p:txBody>
      </p:sp>
    </p:spTree>
    <p:extLst>
      <p:ext uri="{BB962C8B-B14F-4D97-AF65-F5344CB8AC3E}">
        <p14:creationId xmlns:p14="http://schemas.microsoft.com/office/powerpoint/2010/main" val="415239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architecture of neural networks</a:t>
            </a:r>
          </a:p>
        </p:txBody>
      </p:sp>
      <p:pic>
        <p:nvPicPr>
          <p:cNvPr id="13314" name="Picture 2" descr="http://neuralnetworksanddeeplearning.com/images/tikz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2816"/>
            <a:ext cx="5686425" cy="308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1628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design of the input and output layers in a network is often straightforward.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suppose we're trying to determine whether a handwritten image depicts a "9" or not.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natural way to design the network is to encode the intensities of the image pixels into the input neurons.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image is a </a:t>
            </a:r>
            <a:r>
              <a:rPr lang="en-US" dirty="0" smtClean="0"/>
              <a:t>64</a:t>
            </a:r>
            <a:r>
              <a:rPr lang="en-US" dirty="0"/>
              <a:t> by </a:t>
            </a:r>
            <a:r>
              <a:rPr lang="en-US" dirty="0" smtClean="0"/>
              <a:t>64</a:t>
            </a:r>
            <a:r>
              <a:rPr lang="en-US" dirty="0"/>
              <a:t> greyscale image, </a:t>
            </a:r>
            <a:endParaRPr lang="en-US" dirty="0" smtClean="0"/>
          </a:p>
          <a:p>
            <a:pPr lvl="1"/>
            <a:r>
              <a:rPr lang="en-US" dirty="0" smtClean="0"/>
              <a:t>then </a:t>
            </a:r>
            <a:r>
              <a:rPr lang="en-US" dirty="0"/>
              <a:t>we'd have </a:t>
            </a:r>
            <a:r>
              <a:rPr lang="en-US" dirty="0" smtClean="0"/>
              <a:t>4,096</a:t>
            </a:r>
            <a:r>
              <a:rPr lang="en-US" dirty="0"/>
              <a:t> input neurons, with the intensities scaled appropriately between </a:t>
            </a:r>
            <a:r>
              <a:rPr lang="en-US" dirty="0" smtClean="0"/>
              <a:t>0</a:t>
            </a:r>
            <a:r>
              <a:rPr lang="en-US" dirty="0"/>
              <a:t> and </a:t>
            </a:r>
            <a:r>
              <a:rPr lang="en-US" dirty="0" smtClean="0"/>
              <a:t>1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output layer will contain just a single neuron, with output values of less than </a:t>
            </a:r>
            <a:r>
              <a:rPr lang="en-US" dirty="0" smtClean="0"/>
              <a:t>0.5</a:t>
            </a:r>
            <a:r>
              <a:rPr lang="en-US" dirty="0"/>
              <a:t> indicating "input image is not a 9",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values greater than </a:t>
            </a:r>
            <a:r>
              <a:rPr lang="en-US" dirty="0" smtClean="0"/>
              <a:t>0.5</a:t>
            </a:r>
            <a:r>
              <a:rPr lang="en-US" dirty="0"/>
              <a:t> indicating "input image is a 9 ".</a:t>
            </a:r>
          </a:p>
        </p:txBody>
      </p:sp>
    </p:spTree>
    <p:extLst>
      <p:ext uri="{BB962C8B-B14F-4D97-AF65-F5344CB8AC3E}">
        <p14:creationId xmlns:p14="http://schemas.microsoft.com/office/powerpoint/2010/main" val="10171058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While the design of the input and output layers of a neural network is often straightforward, there can be quite an art to the design of the hidden layers.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particular, it's not possible to sum up the design process for the hidden layers with a few simple rules of thumb. </a:t>
            </a:r>
            <a:endParaRPr lang="en-US" dirty="0" smtClean="0"/>
          </a:p>
          <a:p>
            <a:r>
              <a:rPr lang="en-US" dirty="0" smtClean="0"/>
              <a:t>Instead</a:t>
            </a:r>
            <a:r>
              <a:rPr lang="en-US" dirty="0"/>
              <a:t>, neural networks researchers have developed many design heuristics for the hidden layers, which help people get the </a:t>
            </a:r>
            <a:r>
              <a:rPr lang="en-US" dirty="0" smtClean="0"/>
              <a:t>behavior </a:t>
            </a:r>
            <a:r>
              <a:rPr lang="en-US" dirty="0"/>
              <a:t>they want out of their nets.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such heuristics can be used to help determine how to trade off the number of hidden layers against the time required to train the network. </a:t>
            </a:r>
          </a:p>
        </p:txBody>
      </p:sp>
    </p:spTree>
    <p:extLst>
      <p:ext uri="{BB962C8B-B14F-4D97-AF65-F5344CB8AC3E}">
        <p14:creationId xmlns:p14="http://schemas.microsoft.com/office/powerpoint/2010/main" val="3954176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Neural </a:t>
            </a:r>
            <a:r>
              <a:rPr lang="en-US" dirty="0"/>
              <a:t>networks where the output from one layer is used as input to the next layer. </a:t>
            </a:r>
            <a:endParaRPr lang="en-US" dirty="0" smtClean="0"/>
          </a:p>
          <a:p>
            <a:pPr lvl="1"/>
            <a:r>
              <a:rPr lang="en-US" i="1" dirty="0" smtClean="0"/>
              <a:t>feedforward</a:t>
            </a:r>
            <a:r>
              <a:rPr lang="en-US" dirty="0"/>
              <a:t> neural networks.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means there are no loops in the network </a:t>
            </a:r>
            <a:endParaRPr lang="en-US" dirty="0" smtClean="0"/>
          </a:p>
          <a:p>
            <a:pPr lvl="1"/>
            <a:r>
              <a:rPr lang="en-US" dirty="0" smtClean="0"/>
              <a:t>information </a:t>
            </a:r>
            <a:r>
              <a:rPr lang="en-US" dirty="0"/>
              <a:t>is always fed forward, never fed back.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we did have loops, we'd end up with situations where the input to the </a:t>
            </a:r>
            <a:r>
              <a:rPr lang="en-US" dirty="0" smtClean="0"/>
              <a:t>σ</a:t>
            </a:r>
            <a:r>
              <a:rPr lang="en-US" dirty="0"/>
              <a:t> function depended on the output. That'd be hard to make sense of, and so we don't allow such loops</a:t>
            </a:r>
            <a:r>
              <a:rPr lang="en-US" dirty="0" smtClean="0"/>
              <a:t>.</a:t>
            </a:r>
          </a:p>
          <a:p>
            <a:pPr lvl="1"/>
            <a:r>
              <a:rPr lang="en-US" altLang="zh-CN" dirty="0" smtClean="0"/>
              <a:t>Current and future strongly couple with each other!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7611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However, there are other models of artificial neural networks in which feedback loops are possible. These models are called recurrent neural networks.</a:t>
            </a:r>
          </a:p>
          <a:p>
            <a:pPr lvl="1"/>
            <a:r>
              <a:rPr lang="en-US" dirty="0"/>
              <a:t> The idea in these models is to have neurons which fire for some limited duration of time, before becoming quiescent. </a:t>
            </a:r>
            <a:endParaRPr lang="en-US" dirty="0" smtClean="0"/>
          </a:p>
          <a:p>
            <a:pPr lvl="1"/>
            <a:r>
              <a:rPr lang="en-US" dirty="0" smtClean="0"/>
              <a:t>That </a:t>
            </a:r>
            <a:r>
              <a:rPr lang="en-US" dirty="0"/>
              <a:t>firing can stimulate other neurons, which may fire a little while later, also for a limited duration. </a:t>
            </a:r>
            <a:endParaRPr lang="en-US" dirty="0" smtClean="0"/>
          </a:p>
          <a:p>
            <a:pPr lvl="1"/>
            <a:r>
              <a:rPr lang="en-US" dirty="0" smtClean="0"/>
              <a:t>That </a:t>
            </a:r>
            <a:r>
              <a:rPr lang="en-US" dirty="0"/>
              <a:t>causes still more neurons to fire, and so over time we get a cascade of neurons firing. </a:t>
            </a:r>
            <a:endParaRPr lang="en-US" dirty="0" smtClean="0"/>
          </a:p>
          <a:p>
            <a:pPr lvl="1"/>
            <a:r>
              <a:rPr lang="en-US" dirty="0" smtClean="0"/>
              <a:t>Loops </a:t>
            </a:r>
            <a:r>
              <a:rPr lang="en-US" dirty="0"/>
              <a:t>don't cause problems in such a model, since a neuron's output only affects its input at some later time, not instantaneously.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3945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Recurrent neural nets have been less influential than feedforward networks, in part because the learning algorithms for recurrent nets are (at least to date) less powerful. </a:t>
            </a:r>
            <a:endParaRPr lang="en-US" dirty="0" smtClean="0"/>
          </a:p>
          <a:p>
            <a:pPr lvl="1"/>
            <a:r>
              <a:rPr lang="en-US" altLang="zh-CN" dirty="0" smtClean="0"/>
              <a:t>In recent years, there is another interesting algorithm, “transformer”, try to search and read it if you are interested.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recurrent networks are still extremely interesting. </a:t>
            </a:r>
            <a:endParaRPr lang="en-US" dirty="0" smtClean="0"/>
          </a:p>
          <a:p>
            <a:pPr lvl="1"/>
            <a:r>
              <a:rPr lang="en-US" dirty="0" smtClean="0"/>
              <a:t>They're </a:t>
            </a:r>
            <a:r>
              <a:rPr lang="en-US" dirty="0"/>
              <a:t>much closer in spirit to how our brains work than feedforward networks.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it's possible that recurrent networks can solve important problems which can only be solved with great difficulty by feedforward </a:t>
            </a:r>
            <a:r>
              <a:rPr lang="en-US" dirty="0" smtClean="0"/>
              <a:t>networks.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1647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simple network to classify handwritten digits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plit </a:t>
            </a:r>
            <a:r>
              <a:rPr lang="en-US" dirty="0"/>
              <a:t>the problem </a:t>
            </a:r>
            <a:r>
              <a:rPr lang="en-US" dirty="0" smtClean="0"/>
              <a:t>into </a:t>
            </a:r>
            <a:r>
              <a:rPr lang="en-US" dirty="0"/>
              <a:t>two sub-problems. </a:t>
            </a:r>
            <a:endParaRPr lang="en-US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</a:t>
            </a:r>
            <a:r>
              <a:rPr lang="en-US" dirty="0" smtClean="0"/>
              <a:t>breaking </a:t>
            </a:r>
            <a:r>
              <a:rPr lang="en-US" dirty="0"/>
              <a:t>an image containing many digits into a sequence of separate images, </a:t>
            </a:r>
            <a:endParaRPr lang="en-US" dirty="0" smtClean="0"/>
          </a:p>
          <a:p>
            <a:pPr lvl="2"/>
            <a:r>
              <a:rPr lang="en-US" dirty="0" smtClean="0"/>
              <a:t>each </a:t>
            </a:r>
            <a:r>
              <a:rPr lang="en-US" dirty="0"/>
              <a:t>containing a single digit. </a:t>
            </a:r>
            <a:endParaRPr lang="en-US" dirty="0" smtClean="0"/>
          </a:p>
          <a:p>
            <a:pPr lvl="2"/>
            <a:r>
              <a:rPr lang="en-US" dirty="0" smtClean="0"/>
              <a:t>For </a:t>
            </a:r>
            <a:r>
              <a:rPr lang="en-US" dirty="0"/>
              <a:t>example, </a:t>
            </a:r>
            <a:r>
              <a:rPr lang="en-US" dirty="0" smtClean="0"/>
              <a:t> break </a:t>
            </a:r>
            <a:r>
              <a:rPr lang="en-US" dirty="0"/>
              <a:t>the </a:t>
            </a:r>
            <a:r>
              <a:rPr lang="en-US" dirty="0" smtClean="0"/>
              <a:t>image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r>
              <a:rPr lang="en-US" dirty="0" smtClean="0"/>
              <a:t>into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14338" name="Picture 2" descr="http://neuralnetworksanddeeplearning.com/images/digi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657" y="4077072"/>
            <a:ext cx="4565923" cy="938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://neuralnetworksanddeeplearning.com/images/digits_separ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43" y="5805264"/>
            <a:ext cx="6000750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511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human vision involves not just V1, </a:t>
            </a:r>
            <a:endParaRPr lang="en-US" dirty="0" smtClean="0"/>
          </a:p>
          <a:p>
            <a:pPr lvl="1"/>
            <a:r>
              <a:rPr lang="en-US" dirty="0" smtClean="0"/>
              <a:t>an </a:t>
            </a:r>
            <a:r>
              <a:rPr lang="en-US" dirty="0"/>
              <a:t>entire series of visual cortices </a:t>
            </a:r>
            <a:endParaRPr lang="en-US" dirty="0" smtClean="0"/>
          </a:p>
          <a:p>
            <a:pPr lvl="2"/>
            <a:r>
              <a:rPr lang="en-US" dirty="0" smtClean="0"/>
              <a:t>V2</a:t>
            </a:r>
            <a:r>
              <a:rPr lang="en-US" dirty="0"/>
              <a:t>, V3, V4, and V5 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doing </a:t>
            </a:r>
            <a:r>
              <a:rPr lang="en-US" dirty="0"/>
              <a:t>progressively more complex image processing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supercomputer in our heads</a:t>
            </a:r>
          </a:p>
          <a:p>
            <a:pPr lvl="1"/>
            <a:r>
              <a:rPr lang="en-US" dirty="0" smtClean="0"/>
              <a:t>Tuned </a:t>
            </a:r>
            <a:r>
              <a:rPr lang="en-US" dirty="0"/>
              <a:t>by evolution over hundreds of millions of </a:t>
            </a:r>
            <a:r>
              <a:rPr lang="en-US" dirty="0" smtClean="0"/>
              <a:t>years</a:t>
            </a:r>
          </a:p>
          <a:p>
            <a:pPr lvl="1"/>
            <a:r>
              <a:rPr lang="en-US" dirty="0" smtClean="0"/>
              <a:t>Superbly </a:t>
            </a:r>
            <a:r>
              <a:rPr lang="en-US" dirty="0"/>
              <a:t>adapted to understand the visual world. </a:t>
            </a:r>
            <a:endParaRPr lang="en-US" dirty="0" smtClean="0"/>
          </a:p>
          <a:p>
            <a:pPr lvl="1"/>
            <a:r>
              <a:rPr lang="en-US" dirty="0" smtClean="0"/>
              <a:t>Recognizing </a:t>
            </a:r>
            <a:r>
              <a:rPr lang="en-US" dirty="0"/>
              <a:t>handwritten digits isn't easy. </a:t>
            </a:r>
            <a:endParaRPr lang="en-US" dirty="0" smtClean="0"/>
          </a:p>
          <a:p>
            <a:pPr lvl="2"/>
            <a:r>
              <a:rPr lang="en-US" dirty="0" smtClean="0"/>
              <a:t>But </a:t>
            </a:r>
            <a:r>
              <a:rPr lang="en-US" dirty="0"/>
              <a:t>nearly all that work is done unconsciously. </a:t>
            </a:r>
            <a:endParaRPr lang="en-US" dirty="0" smtClean="0"/>
          </a:p>
          <a:p>
            <a:pPr lvl="2"/>
            <a:r>
              <a:rPr lang="en-US" dirty="0" smtClean="0"/>
              <a:t>And </a:t>
            </a:r>
            <a:r>
              <a:rPr lang="en-US" dirty="0"/>
              <a:t>so we don't usually appreciate how tough a problem our visual systems solve.</a:t>
            </a:r>
          </a:p>
        </p:txBody>
      </p:sp>
    </p:spTree>
    <p:extLst>
      <p:ext uri="{BB962C8B-B14F-4D97-AF65-F5344CB8AC3E}">
        <p14:creationId xmlns:p14="http://schemas.microsoft.com/office/powerpoint/2010/main" val="348565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humans </a:t>
            </a:r>
            <a:r>
              <a:rPr lang="en-US" dirty="0"/>
              <a:t>solve this </a:t>
            </a:r>
            <a:r>
              <a:rPr lang="en-US" i="1" dirty="0"/>
              <a:t>segmentation problem</a:t>
            </a:r>
            <a:r>
              <a:rPr lang="en-US" dirty="0"/>
              <a:t> with </a:t>
            </a:r>
            <a:r>
              <a:rPr lang="en-US" dirty="0" smtClean="0"/>
              <a:t>ease</a:t>
            </a:r>
          </a:p>
          <a:p>
            <a:r>
              <a:rPr lang="en-US" dirty="0" smtClean="0"/>
              <a:t>challenging </a:t>
            </a:r>
            <a:r>
              <a:rPr lang="en-US" dirty="0"/>
              <a:t>for a computer program to correctly break up the image. </a:t>
            </a:r>
            <a:endParaRPr lang="en-US" dirty="0" smtClean="0"/>
          </a:p>
          <a:p>
            <a:r>
              <a:rPr lang="en-US" dirty="0" smtClean="0"/>
              <a:t>Next, </a:t>
            </a:r>
            <a:r>
              <a:rPr lang="en-US" dirty="0"/>
              <a:t>the </a:t>
            </a:r>
            <a:r>
              <a:rPr lang="en-US" dirty="0" smtClean="0"/>
              <a:t>program </a:t>
            </a:r>
            <a:r>
              <a:rPr lang="en-US" dirty="0"/>
              <a:t>needs to classify each individual digit. </a:t>
            </a:r>
            <a:endParaRPr lang="en-US" dirty="0" smtClean="0"/>
          </a:p>
          <a:p>
            <a:pPr lvl="1"/>
            <a:r>
              <a:rPr lang="en-US" dirty="0" smtClean="0"/>
              <a:t>So</a:t>
            </a:r>
            <a:r>
              <a:rPr lang="en-US" dirty="0"/>
              <a:t>, for instance, </a:t>
            </a:r>
            <a:r>
              <a:rPr lang="en-US" dirty="0" smtClean="0"/>
              <a:t>to </a:t>
            </a:r>
            <a:r>
              <a:rPr lang="en-US" dirty="0"/>
              <a:t>recognize that the first digit above</a:t>
            </a:r>
            <a:r>
              <a:rPr lang="en-US" dirty="0" smtClean="0"/>
              <a:t>,       , is 5. </a:t>
            </a:r>
            <a:endParaRPr lang="en-US" dirty="0"/>
          </a:p>
        </p:txBody>
      </p:sp>
      <p:pic>
        <p:nvPicPr>
          <p:cNvPr id="15362" name="Picture 2" descr="http://neuralnetworksanddeeplearning.com/images/mnist_first_dig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373216"/>
            <a:ext cx="295275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8702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We'll focus on </a:t>
            </a:r>
            <a:r>
              <a:rPr lang="en-US" dirty="0" smtClean="0"/>
              <a:t>classifying </a:t>
            </a:r>
            <a:r>
              <a:rPr lang="en-US" dirty="0"/>
              <a:t>individual digits. </a:t>
            </a:r>
            <a:endParaRPr lang="en-US" dirty="0" smtClean="0"/>
          </a:p>
          <a:p>
            <a:pPr lvl="1"/>
            <a:r>
              <a:rPr lang="en-US" dirty="0" smtClean="0"/>
              <a:t>because segmentation </a:t>
            </a:r>
            <a:r>
              <a:rPr lang="en-US" dirty="0"/>
              <a:t>problem is not so </a:t>
            </a:r>
            <a:r>
              <a:rPr lang="en-US" dirty="0" smtClean="0"/>
              <a:t>difficult</a:t>
            </a:r>
          </a:p>
          <a:p>
            <a:r>
              <a:rPr lang="en-US" dirty="0" smtClean="0"/>
              <a:t>Many </a:t>
            </a:r>
            <a:r>
              <a:rPr lang="en-US" dirty="0"/>
              <a:t>approaches to solving the segmentation problem. </a:t>
            </a:r>
            <a:endParaRPr lang="en-US" dirty="0" smtClean="0"/>
          </a:p>
          <a:p>
            <a:pPr lvl="1"/>
            <a:r>
              <a:rPr lang="en-US" dirty="0" smtClean="0"/>
              <a:t>One approach: to </a:t>
            </a:r>
            <a:r>
              <a:rPr lang="en-US" dirty="0"/>
              <a:t>trial many different ways of segmenting the </a:t>
            </a:r>
            <a:r>
              <a:rPr lang="en-US" dirty="0" smtClean="0"/>
              <a:t>image</a:t>
            </a:r>
          </a:p>
          <a:p>
            <a:pPr lvl="1"/>
            <a:r>
              <a:rPr lang="en-US" dirty="0" smtClean="0"/>
              <a:t>Using </a:t>
            </a:r>
            <a:r>
              <a:rPr lang="en-US" dirty="0"/>
              <a:t>the individual digit classifier to score each trial segmentation. </a:t>
            </a:r>
          </a:p>
        </p:txBody>
      </p:sp>
    </p:spTree>
    <p:extLst>
      <p:ext uri="{BB962C8B-B14F-4D97-AF65-F5344CB8AC3E}">
        <p14:creationId xmlns:p14="http://schemas.microsoft.com/office/powerpoint/2010/main" val="4101285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trial segmentation gets a high </a:t>
            </a:r>
            <a:r>
              <a:rPr lang="en-US" dirty="0" smtClean="0"/>
              <a:t>score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if the individual digit classifier is confident of its classification in all segments,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low score if the classifier is having a lot of trouble in one or more segments.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idea is that if the classifier is having trouble somewhere, then it's probably having trouble because the segmentation has been chosen incorrectly.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idea and other variations can be used to solve the segmentation problem quite well. 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/>
              <a:t>instead of worrying about segmentation we'll concentrate on developing a neural network which can solve the more interesting and difficult problem, namely, recognizing individual handwritten digits.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034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based strategy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"a 9 has a loop at the top, and a vertical stroke in the bottom right" </a:t>
            </a:r>
            <a:r>
              <a:rPr lang="en-US" dirty="0" smtClean="0"/>
              <a:t>– </a:t>
            </a:r>
          </a:p>
          <a:p>
            <a:pPr lvl="1"/>
            <a:r>
              <a:rPr lang="en-US" dirty="0" smtClean="0"/>
              <a:t>Not </a:t>
            </a:r>
            <a:r>
              <a:rPr lang="en-US" dirty="0"/>
              <a:t>so simple to express algorithmically. </a:t>
            </a:r>
            <a:endParaRPr lang="en-US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make such rules precise, </a:t>
            </a:r>
            <a:endParaRPr lang="en-US" dirty="0" smtClean="0"/>
          </a:p>
          <a:p>
            <a:pPr lvl="2"/>
            <a:r>
              <a:rPr lang="en-US" dirty="0" smtClean="0"/>
              <a:t>you </a:t>
            </a:r>
            <a:r>
              <a:rPr lang="en-US" dirty="0"/>
              <a:t>quickly get lost in a morass of exceptions and caveats and special cases. </a:t>
            </a:r>
            <a:endParaRPr lang="en-US" dirty="0" smtClean="0"/>
          </a:p>
          <a:p>
            <a:pPr lvl="2"/>
            <a:r>
              <a:rPr lang="en-US" dirty="0" smtClean="0"/>
              <a:t>hopeless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089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Neural networks approach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</a:t>
            </a:r>
            <a:r>
              <a:rPr lang="en-US" dirty="0"/>
              <a:t>a large number of handwritten digits, known as training </a:t>
            </a:r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2050" name="Picture 2" descr="http://neuralnetworksanddeeplearning.com/images/mnist_100_digi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664599"/>
            <a:ext cx="3816424" cy="3053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08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 </a:t>
            </a:r>
            <a:r>
              <a:rPr lang="en-US" dirty="0"/>
              <a:t>a system </a:t>
            </a:r>
            <a:endParaRPr lang="en-US" dirty="0" smtClean="0"/>
          </a:p>
          <a:p>
            <a:pPr lvl="1"/>
            <a:r>
              <a:rPr lang="en-US" dirty="0" smtClean="0"/>
              <a:t>learn </a:t>
            </a:r>
            <a:r>
              <a:rPr lang="en-US" dirty="0"/>
              <a:t>from those training examples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Uses </a:t>
            </a:r>
            <a:r>
              <a:rPr lang="en-US" dirty="0"/>
              <a:t>the examples to automatically infer </a:t>
            </a:r>
            <a:r>
              <a:rPr lang="en-US" dirty="0" smtClean="0"/>
              <a:t>rules</a:t>
            </a:r>
          </a:p>
          <a:p>
            <a:r>
              <a:rPr lang="en-US" dirty="0" smtClean="0"/>
              <a:t>the </a:t>
            </a:r>
            <a:r>
              <a:rPr lang="en-US" dirty="0"/>
              <a:t>network can learn more about handwriting, and so improve its </a:t>
            </a:r>
            <a:r>
              <a:rPr lang="en-US" dirty="0" smtClean="0"/>
              <a:t>accuracy by increasing the training samples. </a:t>
            </a:r>
          </a:p>
          <a:p>
            <a:r>
              <a:rPr lang="en-US" dirty="0" smtClean="0"/>
              <a:t>We </a:t>
            </a:r>
            <a:r>
              <a:rPr lang="en-US" dirty="0"/>
              <a:t>could build a better handwriting recognizer by using thousands or even millions or billions of training examples.</a:t>
            </a:r>
          </a:p>
        </p:txBody>
      </p:sp>
    </p:spTree>
    <p:extLst>
      <p:ext uri="{BB962C8B-B14F-4D97-AF65-F5344CB8AC3E}">
        <p14:creationId xmlns:p14="http://schemas.microsoft.com/office/powerpoint/2010/main" val="255611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this chapter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</a:t>
            </a:r>
            <a:r>
              <a:rPr lang="en-US" dirty="0"/>
              <a:t>a neural network 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/>
              <a:t>to recognize handwritten digits.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program is just 74 lines </a:t>
            </a:r>
            <a:r>
              <a:rPr lang="en-US" dirty="0" smtClean="0"/>
              <a:t>long without </a:t>
            </a:r>
            <a:r>
              <a:rPr lang="en-US" dirty="0"/>
              <a:t>special neural network libraries. </a:t>
            </a:r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this short program can recognize digits with an accuracy over 96 percent, without human intervention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50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29979</TotalTime>
  <Words>1815</Words>
  <Application>Microsoft Office PowerPoint</Application>
  <PresentationFormat>On-screen Show (4:3)</PresentationFormat>
  <Paragraphs>262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宋体</vt:lpstr>
      <vt:lpstr>Arial</vt:lpstr>
      <vt:lpstr>Calibri</vt:lpstr>
      <vt:lpstr>Office 主题​​</vt:lpstr>
      <vt:lpstr>Computational Physics (Lecture 19) </vt:lpstr>
      <vt:lpstr>Using neural nets to recognize handwritten digits</vt:lpstr>
      <vt:lpstr>PowerPoint Presentation</vt:lpstr>
      <vt:lpstr>PowerPoint Presentation</vt:lpstr>
      <vt:lpstr>PowerPoint Presentation</vt:lpstr>
      <vt:lpstr>Rule based strategy</vt:lpstr>
      <vt:lpstr>Neural networks approach</vt:lpstr>
      <vt:lpstr>PowerPoint Presentation</vt:lpstr>
      <vt:lpstr>Goal of this chapter</vt:lpstr>
      <vt:lpstr>Perceptrons</vt:lpstr>
      <vt:lpstr>How do perceptrons work?</vt:lpstr>
      <vt:lpstr>PowerPoint Presentation</vt:lpstr>
      <vt:lpstr>One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Sigmoid neurons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architecture of neural networks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simple network to classify handwritten digits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jzhu</dc:creator>
  <cp:lastModifiedBy> </cp:lastModifiedBy>
  <cp:revision>468</cp:revision>
  <dcterms:created xsi:type="dcterms:W3CDTF">2014-01-05T10:31:17Z</dcterms:created>
  <dcterms:modified xsi:type="dcterms:W3CDTF">2022-11-03T08:16:14Z</dcterms:modified>
</cp:coreProperties>
</file>